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284" r:id="rId3"/>
    <p:sldId id="287" r:id="rId4"/>
    <p:sldId id="285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43FB62-ECBA-8F51-3A32-35AAB24BB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AF536A-D4E7-33F1-FD16-1BC512E225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0F3258-DF0B-88EB-B316-E8F483F81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B5BBE7-BB03-7777-33F2-43DC820E9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D1BFFE-1993-847B-B778-44D9EB677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8837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23FED4-A3C6-CBE2-4C1A-92C4394E3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04AC198-E84A-294E-F0B2-9E4DD6804A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B72906-E2CD-C6D0-0013-76EA2C3F8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0D0DA2-DD7F-680F-61A6-8AA96EABD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2EAD32-028F-B4C3-4A2B-539D2665E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7798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9D8ED96-C6F2-FC33-8742-42D3E0F98A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1A346B2-18C3-FA60-2EA2-EDD0ED207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6CF1B1-5B9A-121C-A3C5-70A723E96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8487E0-55E2-8B09-ED39-80544C483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8297F8-1D59-1020-1642-53D082090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9341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426DDA-DCAF-56D8-33D5-F426F8ACC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A1667B-E558-D932-25CA-B800EC866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9FA9C4-CF15-2195-84D4-EAD5930AC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5B648B-781A-D8CC-5733-0D4FAFF3A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C8FF1A-3287-5EC1-5FEC-9CEC2DD7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743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61EC7A-C1BA-706A-B5F9-4CFF9F055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8FB2E05-E40C-58CC-0D1D-044452A8B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77E83AF-A3E1-2F76-885F-0FA1773F6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27F5F6-B0BD-F446-3970-8B55FBE09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DEC378-C75E-AA4B-AE18-ED27C7260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73208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82C0A3-A24B-D760-476D-5F2C9EE28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A9B82D-BA33-607E-2751-1DB1F4D084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6032DB-92A3-6C34-4E94-965F201C2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6B70486-2292-4FB0-FAFD-C1A59F2F4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90BF420-BBCA-0E67-D006-C225DA315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3A1EDF5-15DD-16B9-661A-1AB59E626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23223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BDED69-6BB9-9647-F36F-5BBA8858F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59F7AA-7626-A7D5-25D9-1323192AF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370162A-81EA-C52A-D68D-8323F578E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8D2CF51-E07E-68B9-FD8F-5CC030807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7588829-C981-E2AE-70C7-18BD20610E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0138B68-E47F-CCEC-3A4C-7A49BC254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801CACC-C363-CF4B-AB50-C2D6A9547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5D53E0-2D64-6DE0-A1DB-F65EECF75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0342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D4C35-DBA0-E10F-82B1-F7D9F29B0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67B755D-D2C5-AB4B-B16E-A66A6EC9F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EE511AD-8BE9-8288-30E0-FD8A470F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A340278-E6FB-C5EA-6B15-06C86793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54452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E43ABE0-3939-11D7-51CF-1F7CCF082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4C0A502-7A50-CA3D-3068-4002DCC31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737FB7D-E641-08D4-6018-631C98BB0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6589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7C7A03-D875-D0A4-47A8-D7003564F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D346E8-F9B3-F174-2EEB-DC5D42F6D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A015170-A894-9F43-E4A3-12260B213E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433EB5D-ECB4-F950-CC4C-C8EB52EB6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FD681-5FF3-04D5-395A-B7A7CE6D2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33DDD8-0A61-33E2-0CA1-A8F6D5526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12385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79189-BE84-374F-22B8-42BE3E7DF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F90E4AE-9051-8785-926E-34F79E847D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3C536B9-F450-741C-4B89-B2DBB6C8A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C38D6D-AC2F-1807-EB33-CE8C04D3D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85348FF-9316-9C2F-AF5A-E76013839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2611FFD-701D-FE27-317D-9A6AF5BEE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65948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0B547EA-2282-DAB5-5269-9F75253E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8B3B85-F974-347A-00FB-DBAE2FBC6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AE9702-EADA-2DC8-5831-C3D582610B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C455B-F432-44CA-96E1-36B74E53D72B}" type="datetimeFigureOut">
              <a:rPr lang="es-MX" smtClean="0"/>
              <a:t>03/05/2023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170C0B-890B-9DF6-051F-6CAB13F54F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11765F-16AA-F309-EE2D-A3D57A4E4C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A6EC1-F019-471E-AFF7-E1561C17BA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97766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17/06/relationships/model3d" Target="../media/model3d1.glb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17/06/relationships/model3d" Target="../media/model3d1.glb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29"/>
            <a:ext cx="12192000" cy="68437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B95CA7A9-5ACB-4E2B-8E17-FA5929F07B3F}"/>
              </a:ext>
            </a:extLst>
          </p:cNvPr>
          <p:cNvSpPr/>
          <p:nvPr/>
        </p:nvSpPr>
        <p:spPr>
          <a:xfrm>
            <a:off x="5285038" y="2199382"/>
            <a:ext cx="306170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COMUNICACION REFERENCIAL</a:t>
            </a:r>
            <a:endParaRPr lang="es-ES" sz="3200" b="1" cap="none" spc="0" dirty="0">
              <a:ln w="0">
                <a:noFill/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BB4E16D8-ACC2-DA75-3FB5-FF48A14AABD0}"/>
              </a:ext>
            </a:extLst>
          </p:cNvPr>
          <p:cNvSpPr/>
          <p:nvPr/>
        </p:nvSpPr>
        <p:spPr>
          <a:xfrm>
            <a:off x="5285036" y="2199382"/>
            <a:ext cx="306170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dirty="0">
                <a:ln w="0">
                  <a:solidFill>
                    <a:schemeClr val="bg1"/>
                  </a:solidFill>
                </a:ln>
                <a:noFill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COMUNICACION REFERENCIAL</a:t>
            </a:r>
            <a:endParaRPr lang="es-ES" sz="3200" b="1" cap="none" spc="0" dirty="0">
              <a:ln w="0">
                <a:solidFill>
                  <a:schemeClr val="bg1"/>
                </a:solidFill>
              </a:ln>
              <a:noFill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0149A76C-392D-84D3-A7CA-F2215BED5296}"/>
              </a:ext>
            </a:extLst>
          </p:cNvPr>
          <p:cNvSpPr/>
          <p:nvPr/>
        </p:nvSpPr>
        <p:spPr>
          <a:xfrm>
            <a:off x="5285037" y="2199382"/>
            <a:ext cx="306170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dirty="0">
                <a:ln w="0">
                  <a:solidFill>
                    <a:schemeClr val="bg1"/>
                  </a:solidFill>
                </a:ln>
                <a:noFill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COMUNICACION REFERENCIAL</a:t>
            </a:r>
            <a:endParaRPr lang="es-ES" sz="3200" b="1" cap="none" spc="0" dirty="0">
              <a:ln w="0">
                <a:solidFill>
                  <a:schemeClr val="bg1"/>
                </a:solidFill>
              </a:ln>
              <a:noFill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 useBgFill="1">
        <p:nvSpPr>
          <p:cNvPr id="5" name="Paralelogramo 4">
            <a:extLst>
              <a:ext uri="{FF2B5EF4-FFF2-40B4-BE49-F238E27FC236}">
                <a16:creationId xmlns:a16="http://schemas.microsoft.com/office/drawing/2014/main" id="{4D623493-BC84-8E47-13EB-45236671D4FC}"/>
              </a:ext>
            </a:extLst>
          </p:cNvPr>
          <p:cNvSpPr/>
          <p:nvPr/>
        </p:nvSpPr>
        <p:spPr>
          <a:xfrm flipH="1">
            <a:off x="2128656" y="-39830"/>
            <a:ext cx="4491789" cy="6886076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6" name="Paralelogramo 5">
            <a:extLst>
              <a:ext uri="{FF2B5EF4-FFF2-40B4-BE49-F238E27FC236}">
                <a16:creationId xmlns:a16="http://schemas.microsoft.com/office/drawing/2014/main" id="{455BD6B1-3826-0028-C182-AF1EF97FC39A}"/>
              </a:ext>
            </a:extLst>
          </p:cNvPr>
          <p:cNvSpPr/>
          <p:nvPr/>
        </p:nvSpPr>
        <p:spPr>
          <a:xfrm>
            <a:off x="6974305" y="-46960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8" name="Paralelogramo 7">
            <a:extLst>
              <a:ext uri="{FF2B5EF4-FFF2-40B4-BE49-F238E27FC236}">
                <a16:creationId xmlns:a16="http://schemas.microsoft.com/office/drawing/2014/main" id="{F426261F-9A60-327E-F567-2B7B5AF9C2A1}"/>
              </a:ext>
            </a:extLst>
          </p:cNvPr>
          <p:cNvSpPr/>
          <p:nvPr/>
        </p:nvSpPr>
        <p:spPr>
          <a:xfrm rot="10800000">
            <a:off x="2050207" y="-39828"/>
            <a:ext cx="4315326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9" name="Paralelogramo 8">
            <a:extLst>
              <a:ext uri="{FF2B5EF4-FFF2-40B4-BE49-F238E27FC236}">
                <a16:creationId xmlns:a16="http://schemas.microsoft.com/office/drawing/2014/main" id="{B91AC388-897D-34D1-FAF2-76B4CF380429}"/>
              </a:ext>
            </a:extLst>
          </p:cNvPr>
          <p:cNvSpPr/>
          <p:nvPr/>
        </p:nvSpPr>
        <p:spPr>
          <a:xfrm rot="10800000" flipH="1">
            <a:off x="6926179" y="-29357"/>
            <a:ext cx="3996488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0" name="Paralelogramo 9">
            <a:extLst>
              <a:ext uri="{FF2B5EF4-FFF2-40B4-BE49-F238E27FC236}">
                <a16:creationId xmlns:a16="http://schemas.microsoft.com/office/drawing/2014/main" id="{5BA980A5-5944-F908-102C-077E623B7464}"/>
              </a:ext>
            </a:extLst>
          </p:cNvPr>
          <p:cNvSpPr/>
          <p:nvPr/>
        </p:nvSpPr>
        <p:spPr>
          <a:xfrm rot="10800000" flipH="1">
            <a:off x="-1090863" y="-817511"/>
            <a:ext cx="4499810" cy="7158790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1" name="Paralelogramo 10">
            <a:extLst>
              <a:ext uri="{FF2B5EF4-FFF2-40B4-BE49-F238E27FC236}">
                <a16:creationId xmlns:a16="http://schemas.microsoft.com/office/drawing/2014/main" id="{A522C43F-2352-104F-0785-42BF7DC0067E}"/>
              </a:ext>
            </a:extLst>
          </p:cNvPr>
          <p:cNvSpPr/>
          <p:nvPr/>
        </p:nvSpPr>
        <p:spPr>
          <a:xfrm>
            <a:off x="9199074" y="-29357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F600793-B733-568F-61CB-8DFB113F53D7}"/>
              </a:ext>
            </a:extLst>
          </p:cNvPr>
          <p:cNvSpPr/>
          <p:nvPr/>
        </p:nvSpPr>
        <p:spPr>
          <a:xfrm>
            <a:off x="5311397" y="3672862"/>
            <a:ext cx="2875704" cy="9233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 COMUNICACIÓN ES LA CLAVE PARA ENTENDER Y SER ENTENDIDO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6" name="Modelo 3D 25" descr="Cerebro">
                <a:extLst>
                  <a:ext uri="{FF2B5EF4-FFF2-40B4-BE49-F238E27FC236}">
                    <a16:creationId xmlns:a16="http://schemas.microsoft.com/office/drawing/2014/main" id="{06BE64D2-4A35-E881-BE09-BFD9378F6BF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983210193"/>
                  </p:ext>
                </p:extLst>
              </p:nvPr>
            </p:nvGraphicFramePr>
            <p:xfrm>
              <a:off x="5619497" y="7092219"/>
              <a:ext cx="2613363" cy="305630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613363" cy="3056306"/>
                    </a:xfrm>
                    <a:prstGeom prst="rect">
                      <a:avLst/>
                    </a:prstGeom>
                  </am3d:spPr>
                  <am3d:camera>
                    <am3d:pos x="0" y="0" z="718458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9047" d="1000000"/>
                    <am3d:preTrans dx="-67441" dy="-7461814" dz="-207133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0958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6" name="Modelo 3D 25" descr="Cerebro">
                <a:extLst>
                  <a:ext uri="{FF2B5EF4-FFF2-40B4-BE49-F238E27FC236}">
                    <a16:creationId xmlns:a16="http://schemas.microsoft.com/office/drawing/2014/main" id="{06BE64D2-4A35-E881-BE09-BFD9378F6B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19497" y="7092219"/>
                <a:ext cx="2613363" cy="305630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1611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37" y="-6913350"/>
            <a:ext cx="12192000" cy="6843742"/>
          </a:xfrm>
          <a:prstGeom prst="rect">
            <a:avLst/>
          </a:prstGeom>
        </p:spPr>
      </p:pic>
      <p:pic>
        <p:nvPicPr>
          <p:cNvPr id="33" name="Imagen 32" descr="Imagen que contiene animal&#10;&#10;Descripción generada automáticamente">
            <a:extLst>
              <a:ext uri="{FF2B5EF4-FFF2-40B4-BE49-F238E27FC236}">
                <a16:creationId xmlns:a16="http://schemas.microsoft.com/office/drawing/2014/main" id="{E71A6D66-1190-A1E5-4574-0FBF70EE6B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104"/>
          <a:stretch/>
        </p:blipFill>
        <p:spPr>
          <a:xfrm>
            <a:off x="-58956" y="-3473656"/>
            <a:ext cx="12192000" cy="3414741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A3087F71-21B8-7BCF-359E-C95275987C33}"/>
              </a:ext>
            </a:extLst>
          </p:cNvPr>
          <p:cNvSpPr txBox="1"/>
          <p:nvPr/>
        </p:nvSpPr>
        <p:spPr>
          <a:xfrm>
            <a:off x="201743" y="-6758789"/>
            <a:ext cx="11258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EJEMPLOS</a:t>
            </a: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936413B-3E66-E216-A9B9-D101AB781933}"/>
              </a:ext>
            </a:extLst>
          </p:cNvPr>
          <p:cNvSpPr/>
          <p:nvPr/>
        </p:nvSpPr>
        <p:spPr>
          <a:xfrm>
            <a:off x="4838699" y="-6198345"/>
            <a:ext cx="2518019" cy="2459641"/>
          </a:xfrm>
          <a:prstGeom prst="ellipse">
            <a:avLst/>
          </a:prstGeo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300"/>
                      </a14:imgEffect>
                      <a14:imgEffect>
                        <a14:saturation sat="307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6FA0DF82-DD7C-50E4-C3E4-1B74012A3D19}"/>
              </a:ext>
            </a:extLst>
          </p:cNvPr>
          <p:cNvSpPr/>
          <p:nvPr/>
        </p:nvSpPr>
        <p:spPr>
          <a:xfrm>
            <a:off x="601840" y="-6182310"/>
            <a:ext cx="2530249" cy="2459641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894DC0DF-9F9C-500C-149F-99FED93844FF}"/>
              </a:ext>
            </a:extLst>
          </p:cNvPr>
          <p:cNvSpPr/>
          <p:nvPr/>
        </p:nvSpPr>
        <p:spPr>
          <a:xfrm>
            <a:off x="4655581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Un manual de instrucciones que describe los pasos necesarios para ensamblar un mueble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2CBC29C1-4157-5D05-B383-BDF8BB9CAF51}"/>
              </a:ext>
            </a:extLst>
          </p:cNvPr>
          <p:cNvSpPr/>
          <p:nvPr/>
        </p:nvSpPr>
        <p:spPr>
          <a:xfrm>
            <a:off x="8654662" y="-2746333"/>
            <a:ext cx="2875704" cy="147732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discurso político que presenta datos y estadísticas sobre un tema específico, como la economía o la educación.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D546A598-A98A-2F50-DD50-04CD3C3EAD99}"/>
              </a:ext>
            </a:extLst>
          </p:cNvPr>
          <p:cNvSpPr/>
          <p:nvPr/>
        </p:nvSpPr>
        <p:spPr>
          <a:xfrm>
            <a:off x="543358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informe financiero que presenta los ingresos y gastos de una empresa en un período determinado.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D1D5C3AC-74BD-324F-0205-B0C9BCC0BA03}"/>
              </a:ext>
            </a:extLst>
          </p:cNvPr>
          <p:cNvSpPr/>
          <p:nvPr/>
        </p:nvSpPr>
        <p:spPr>
          <a:xfrm>
            <a:off x="8833504" y="-6142563"/>
            <a:ext cx="2518019" cy="2459641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6BF5EB80-54C6-2332-941F-2B0D3327963E}"/>
              </a:ext>
            </a:extLst>
          </p:cNvPr>
          <p:cNvSpPr/>
          <p:nvPr/>
        </p:nvSpPr>
        <p:spPr>
          <a:xfrm>
            <a:off x="-17851" y="-18766"/>
            <a:ext cx="3113919" cy="69289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2E21B78B-540E-EFD2-7C9F-54AA74E75126}"/>
              </a:ext>
            </a:extLst>
          </p:cNvPr>
          <p:cNvSpPr/>
          <p:nvPr/>
        </p:nvSpPr>
        <p:spPr>
          <a:xfrm>
            <a:off x="9158585" y="-18765"/>
            <a:ext cx="3061701" cy="69463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555FBAF-4F2D-985D-4D87-834A7AB7A36D}"/>
              </a:ext>
            </a:extLst>
          </p:cNvPr>
          <p:cNvSpPr/>
          <p:nvPr/>
        </p:nvSpPr>
        <p:spPr>
          <a:xfrm>
            <a:off x="6149101" y="-18764"/>
            <a:ext cx="3061701" cy="694637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5CBD60CA-B206-48D2-E5A0-66775E826016}"/>
              </a:ext>
            </a:extLst>
          </p:cNvPr>
          <p:cNvSpPr/>
          <p:nvPr/>
        </p:nvSpPr>
        <p:spPr>
          <a:xfrm>
            <a:off x="3086638" y="-18765"/>
            <a:ext cx="3061701" cy="68767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62943F0-E6D4-C477-2999-8A14A39C5DD5}"/>
              </a:ext>
            </a:extLst>
          </p:cNvPr>
          <p:cNvSpPr txBox="1"/>
          <p:nvPr/>
        </p:nvSpPr>
        <p:spPr>
          <a:xfrm>
            <a:off x="407778" y="-935530"/>
            <a:ext cx="112585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masis MT Pro Black" panose="02040A04050005020304" pitchFamily="18" charset="0"/>
              </a:rPr>
              <a:t>COMENTARIO: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todos estos ejemplos, el objetivo principal es transmitir información precisa y clara sobre un tema específico, sin agregar opiniones personales o emociones.</a:t>
            </a:r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4D90388-4BB9-E0B7-D1FE-7D41BE17076F}"/>
              </a:ext>
            </a:extLst>
          </p:cNvPr>
          <p:cNvSpPr txBox="1"/>
          <p:nvPr/>
        </p:nvSpPr>
        <p:spPr>
          <a:xfrm>
            <a:off x="3302419" y="444761"/>
            <a:ext cx="3580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Características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F3D1198-F92B-9CA5-7D82-70C4BD3DA1D8}"/>
              </a:ext>
            </a:extLst>
          </p:cNvPr>
          <p:cNvSpPr txBox="1"/>
          <p:nvPr/>
        </p:nvSpPr>
        <p:spPr>
          <a:xfrm>
            <a:off x="232922" y="2060739"/>
            <a:ext cx="28533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sirve para transmitir información precisa y clara sobre un tema específico. Este tipo de comunicación se enfoca en la transmisión de hechos, datos y detalles relevantes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FAD37C0-AD50-8D63-9997-9E1EE14216F0}"/>
              </a:ext>
            </a:extLst>
          </p:cNvPr>
          <p:cNvSpPr txBox="1"/>
          <p:nvPr/>
        </p:nvSpPr>
        <p:spPr>
          <a:xfrm>
            <a:off x="6511154" y="418669"/>
            <a:ext cx="25953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¿Por qué es importante dentro de la comunicación?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95D4767-E936-3A6E-8115-F1EE6C699E95}"/>
              </a:ext>
            </a:extLst>
          </p:cNvPr>
          <p:cNvSpPr txBox="1"/>
          <p:nvPr/>
        </p:nvSpPr>
        <p:spPr>
          <a:xfrm>
            <a:off x="6319849" y="2060739"/>
            <a:ext cx="28533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importante dentro de la comunicación porque permite una transmisión efectiva de información sobre un tema específico. En muchos contextos profesionales y académicos, es esencial que la información se transmita de manera objetiva. La comunicación referencial ayuda a evitar malentendidos o confusiones, y permite que las personas comprendan mejor la información que se les presenta.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FEE2851-66D9-BE18-B377-73F219571286}"/>
              </a:ext>
            </a:extLst>
          </p:cNvPr>
          <p:cNvSpPr txBox="1"/>
          <p:nvPr/>
        </p:nvSpPr>
        <p:spPr>
          <a:xfrm>
            <a:off x="232922" y="410767"/>
            <a:ext cx="3580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¿Para qué sirve?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F53DB6B-41AD-27EA-9793-ABB0C0093C34}"/>
              </a:ext>
            </a:extLst>
          </p:cNvPr>
          <p:cNvSpPr txBox="1"/>
          <p:nvPr/>
        </p:nvSpPr>
        <p:spPr>
          <a:xfrm>
            <a:off x="3223192" y="2060739"/>
            <a:ext cx="28533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En resumen, la comunicación referencial se caracteriza por ser objetiva, precisa, clara, concisa y relevante. Estas características son esenciales para una transmisión efectiva de información en contextos profesionales y académicos.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1FCE97D-AB76-0943-3833-7A22BB14E259}"/>
              </a:ext>
            </a:extLst>
          </p:cNvPr>
          <p:cNvSpPr txBox="1"/>
          <p:nvPr/>
        </p:nvSpPr>
        <p:spPr>
          <a:xfrm>
            <a:off x="9417153" y="416863"/>
            <a:ext cx="27287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¿A qué elemento de la comunicación pertenece?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DEF577F-F8C4-3283-0CD5-013C72CE9551}"/>
              </a:ext>
            </a:extLst>
          </p:cNvPr>
          <p:cNvSpPr txBox="1"/>
          <p:nvPr/>
        </p:nvSpPr>
        <p:spPr>
          <a:xfrm>
            <a:off x="9419043" y="2021604"/>
            <a:ext cx="28533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pertenece al contenido o mensaje de la comunicación, que es uno de los elementos principales del modelo de comunicación clásico.</a:t>
            </a:r>
          </a:p>
        </p:txBody>
      </p:sp>
      <p:pic>
        <p:nvPicPr>
          <p:cNvPr id="42" name="Imagen 41" descr="Imagen que contiene animal&#10;&#10;Descripción generada automáticamente">
            <a:extLst>
              <a:ext uri="{FF2B5EF4-FFF2-40B4-BE49-F238E27FC236}">
                <a16:creationId xmlns:a16="http://schemas.microsoft.com/office/drawing/2014/main" id="{8D5AFE09-D547-85CB-885D-899C1F98E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682" y="7372207"/>
            <a:ext cx="12192000" cy="6843742"/>
          </a:xfrm>
          <a:prstGeom prst="rect">
            <a:avLst/>
          </a:prstGeom>
        </p:spPr>
      </p:pic>
      <p:sp>
        <p:nvSpPr>
          <p:cNvPr id="43" name="Rectángulo 42">
            <a:extLst>
              <a:ext uri="{FF2B5EF4-FFF2-40B4-BE49-F238E27FC236}">
                <a16:creationId xmlns:a16="http://schemas.microsoft.com/office/drawing/2014/main" id="{5944077F-DE3B-49C4-F073-22F2BAFB2A3A}"/>
              </a:ext>
            </a:extLst>
          </p:cNvPr>
          <p:cNvSpPr/>
          <p:nvPr/>
        </p:nvSpPr>
        <p:spPr>
          <a:xfrm>
            <a:off x="5241355" y="10468767"/>
            <a:ext cx="306170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cap="none" spc="0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GRACIAS!</a:t>
            </a:r>
          </a:p>
        </p:txBody>
      </p:sp>
      <p:sp useBgFill="1">
        <p:nvSpPr>
          <p:cNvPr id="44" name="Paralelogramo 43">
            <a:extLst>
              <a:ext uri="{FF2B5EF4-FFF2-40B4-BE49-F238E27FC236}">
                <a16:creationId xmlns:a16="http://schemas.microsoft.com/office/drawing/2014/main" id="{33C960D5-235E-0F71-EB7F-120B01557FA3}"/>
              </a:ext>
            </a:extLst>
          </p:cNvPr>
          <p:cNvSpPr/>
          <p:nvPr/>
        </p:nvSpPr>
        <p:spPr>
          <a:xfrm flipH="1">
            <a:off x="2084974" y="7325248"/>
            <a:ext cx="4491789" cy="6886076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45" name="Paralelogramo 44">
            <a:extLst>
              <a:ext uri="{FF2B5EF4-FFF2-40B4-BE49-F238E27FC236}">
                <a16:creationId xmlns:a16="http://schemas.microsoft.com/office/drawing/2014/main" id="{27514225-82E3-B9ED-2D5A-1E7556DE7004}"/>
              </a:ext>
            </a:extLst>
          </p:cNvPr>
          <p:cNvSpPr/>
          <p:nvPr/>
        </p:nvSpPr>
        <p:spPr>
          <a:xfrm>
            <a:off x="6930623" y="7318118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46" name="Paralelogramo 45">
            <a:extLst>
              <a:ext uri="{FF2B5EF4-FFF2-40B4-BE49-F238E27FC236}">
                <a16:creationId xmlns:a16="http://schemas.microsoft.com/office/drawing/2014/main" id="{E07A50F6-8CC5-0A5E-F072-CFA333E1AF65}"/>
              </a:ext>
            </a:extLst>
          </p:cNvPr>
          <p:cNvSpPr/>
          <p:nvPr/>
        </p:nvSpPr>
        <p:spPr>
          <a:xfrm rot="10800000">
            <a:off x="2006525" y="7325250"/>
            <a:ext cx="4315326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48" name="Paralelogramo 47">
            <a:extLst>
              <a:ext uri="{FF2B5EF4-FFF2-40B4-BE49-F238E27FC236}">
                <a16:creationId xmlns:a16="http://schemas.microsoft.com/office/drawing/2014/main" id="{73F71A72-D347-2EF8-0B86-46F42E785C8D}"/>
              </a:ext>
            </a:extLst>
          </p:cNvPr>
          <p:cNvSpPr/>
          <p:nvPr/>
        </p:nvSpPr>
        <p:spPr>
          <a:xfrm rot="10800000" flipH="1">
            <a:off x="6882497" y="7335721"/>
            <a:ext cx="3996488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49" name="Paralelogramo 48">
            <a:extLst>
              <a:ext uri="{FF2B5EF4-FFF2-40B4-BE49-F238E27FC236}">
                <a16:creationId xmlns:a16="http://schemas.microsoft.com/office/drawing/2014/main" id="{BED5FB69-8372-6B51-FD39-B05C66627AE5}"/>
              </a:ext>
            </a:extLst>
          </p:cNvPr>
          <p:cNvSpPr/>
          <p:nvPr/>
        </p:nvSpPr>
        <p:spPr>
          <a:xfrm rot="10800000" flipH="1">
            <a:off x="-1109409" y="7052534"/>
            <a:ext cx="4499810" cy="7158790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50" name="Paralelogramo 49">
            <a:extLst>
              <a:ext uri="{FF2B5EF4-FFF2-40B4-BE49-F238E27FC236}">
                <a16:creationId xmlns:a16="http://schemas.microsoft.com/office/drawing/2014/main" id="{5C7980E3-0643-EB22-1283-F001F35E8B48}"/>
              </a:ext>
            </a:extLst>
          </p:cNvPr>
          <p:cNvSpPr/>
          <p:nvPr/>
        </p:nvSpPr>
        <p:spPr>
          <a:xfrm>
            <a:off x="9155392" y="7335721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8343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29"/>
            <a:ext cx="12192000" cy="68437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B95CA7A9-5ACB-4E2B-8E17-FA5929F07B3F}"/>
              </a:ext>
            </a:extLst>
          </p:cNvPr>
          <p:cNvSpPr/>
          <p:nvPr/>
        </p:nvSpPr>
        <p:spPr>
          <a:xfrm>
            <a:off x="5285037" y="3103689"/>
            <a:ext cx="306170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cap="none" spc="0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GRACIAS!</a:t>
            </a:r>
          </a:p>
        </p:txBody>
      </p:sp>
      <p:sp useBgFill="1">
        <p:nvSpPr>
          <p:cNvPr id="5" name="Paralelogramo 4">
            <a:extLst>
              <a:ext uri="{FF2B5EF4-FFF2-40B4-BE49-F238E27FC236}">
                <a16:creationId xmlns:a16="http://schemas.microsoft.com/office/drawing/2014/main" id="{4D623493-BC84-8E47-13EB-45236671D4FC}"/>
              </a:ext>
            </a:extLst>
          </p:cNvPr>
          <p:cNvSpPr/>
          <p:nvPr/>
        </p:nvSpPr>
        <p:spPr>
          <a:xfrm flipH="1">
            <a:off x="2128656" y="-39830"/>
            <a:ext cx="4491789" cy="6886076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6" name="Paralelogramo 5">
            <a:extLst>
              <a:ext uri="{FF2B5EF4-FFF2-40B4-BE49-F238E27FC236}">
                <a16:creationId xmlns:a16="http://schemas.microsoft.com/office/drawing/2014/main" id="{455BD6B1-3826-0028-C182-AF1EF97FC39A}"/>
              </a:ext>
            </a:extLst>
          </p:cNvPr>
          <p:cNvSpPr/>
          <p:nvPr/>
        </p:nvSpPr>
        <p:spPr>
          <a:xfrm>
            <a:off x="6974305" y="-46960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8" name="Paralelogramo 7">
            <a:extLst>
              <a:ext uri="{FF2B5EF4-FFF2-40B4-BE49-F238E27FC236}">
                <a16:creationId xmlns:a16="http://schemas.microsoft.com/office/drawing/2014/main" id="{F426261F-9A60-327E-F567-2B7B5AF9C2A1}"/>
              </a:ext>
            </a:extLst>
          </p:cNvPr>
          <p:cNvSpPr/>
          <p:nvPr/>
        </p:nvSpPr>
        <p:spPr>
          <a:xfrm rot="10800000">
            <a:off x="2050207" y="-39828"/>
            <a:ext cx="4315326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9" name="Paralelogramo 8">
            <a:extLst>
              <a:ext uri="{FF2B5EF4-FFF2-40B4-BE49-F238E27FC236}">
                <a16:creationId xmlns:a16="http://schemas.microsoft.com/office/drawing/2014/main" id="{B91AC388-897D-34D1-FAF2-76B4CF380429}"/>
              </a:ext>
            </a:extLst>
          </p:cNvPr>
          <p:cNvSpPr/>
          <p:nvPr/>
        </p:nvSpPr>
        <p:spPr>
          <a:xfrm rot="10800000" flipH="1">
            <a:off x="6926179" y="-29357"/>
            <a:ext cx="3996488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0" name="Paralelogramo 9">
            <a:extLst>
              <a:ext uri="{FF2B5EF4-FFF2-40B4-BE49-F238E27FC236}">
                <a16:creationId xmlns:a16="http://schemas.microsoft.com/office/drawing/2014/main" id="{5BA980A5-5944-F908-102C-077E623B7464}"/>
              </a:ext>
            </a:extLst>
          </p:cNvPr>
          <p:cNvSpPr/>
          <p:nvPr/>
        </p:nvSpPr>
        <p:spPr>
          <a:xfrm rot="10800000" flipH="1">
            <a:off x="-1065727" y="-312544"/>
            <a:ext cx="4499810" cy="7158790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1" name="Paralelogramo 10">
            <a:extLst>
              <a:ext uri="{FF2B5EF4-FFF2-40B4-BE49-F238E27FC236}">
                <a16:creationId xmlns:a16="http://schemas.microsoft.com/office/drawing/2014/main" id="{A522C43F-2352-104F-0785-42BF7DC0067E}"/>
              </a:ext>
            </a:extLst>
          </p:cNvPr>
          <p:cNvSpPr/>
          <p:nvPr/>
        </p:nvSpPr>
        <p:spPr>
          <a:xfrm>
            <a:off x="9199074" y="-29357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17358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29"/>
            <a:ext cx="12192000" cy="68437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5" name="Paralelogramo 4">
            <a:extLst>
              <a:ext uri="{FF2B5EF4-FFF2-40B4-BE49-F238E27FC236}">
                <a16:creationId xmlns:a16="http://schemas.microsoft.com/office/drawing/2014/main" id="{4D623493-BC84-8E47-13EB-45236671D4FC}"/>
              </a:ext>
            </a:extLst>
          </p:cNvPr>
          <p:cNvSpPr/>
          <p:nvPr/>
        </p:nvSpPr>
        <p:spPr>
          <a:xfrm flipH="1">
            <a:off x="488560" y="8410"/>
            <a:ext cx="4491789" cy="6886076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6" name="Paralelogramo 5">
            <a:extLst>
              <a:ext uri="{FF2B5EF4-FFF2-40B4-BE49-F238E27FC236}">
                <a16:creationId xmlns:a16="http://schemas.microsoft.com/office/drawing/2014/main" id="{455BD6B1-3826-0028-C182-AF1EF97FC39A}"/>
              </a:ext>
            </a:extLst>
          </p:cNvPr>
          <p:cNvSpPr/>
          <p:nvPr/>
        </p:nvSpPr>
        <p:spPr>
          <a:xfrm>
            <a:off x="8131823" y="-14038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8" name="Paralelogramo 7">
            <a:extLst>
              <a:ext uri="{FF2B5EF4-FFF2-40B4-BE49-F238E27FC236}">
                <a16:creationId xmlns:a16="http://schemas.microsoft.com/office/drawing/2014/main" id="{F426261F-9A60-327E-F567-2B7B5AF9C2A1}"/>
              </a:ext>
            </a:extLst>
          </p:cNvPr>
          <p:cNvSpPr/>
          <p:nvPr/>
        </p:nvSpPr>
        <p:spPr>
          <a:xfrm rot="10800000">
            <a:off x="490085" y="-39828"/>
            <a:ext cx="4315326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9" name="Paralelogramo 8">
            <a:extLst>
              <a:ext uri="{FF2B5EF4-FFF2-40B4-BE49-F238E27FC236}">
                <a16:creationId xmlns:a16="http://schemas.microsoft.com/office/drawing/2014/main" id="{B91AC388-897D-34D1-FAF2-76B4CF380429}"/>
              </a:ext>
            </a:extLst>
          </p:cNvPr>
          <p:cNvSpPr/>
          <p:nvPr/>
        </p:nvSpPr>
        <p:spPr>
          <a:xfrm rot="10800000" flipH="1">
            <a:off x="8333600" y="18885"/>
            <a:ext cx="3996488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0" name="Paralelogramo 9">
            <a:extLst>
              <a:ext uri="{FF2B5EF4-FFF2-40B4-BE49-F238E27FC236}">
                <a16:creationId xmlns:a16="http://schemas.microsoft.com/office/drawing/2014/main" id="{5BA980A5-5944-F908-102C-077E623B7464}"/>
              </a:ext>
            </a:extLst>
          </p:cNvPr>
          <p:cNvSpPr/>
          <p:nvPr/>
        </p:nvSpPr>
        <p:spPr>
          <a:xfrm rot="10800000" flipH="1">
            <a:off x="-1065727" y="-312544"/>
            <a:ext cx="4499810" cy="7158790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1" name="Paralelogramo 10">
            <a:extLst>
              <a:ext uri="{FF2B5EF4-FFF2-40B4-BE49-F238E27FC236}">
                <a16:creationId xmlns:a16="http://schemas.microsoft.com/office/drawing/2014/main" id="{A522C43F-2352-104F-0785-42BF7DC0067E}"/>
              </a:ext>
            </a:extLst>
          </p:cNvPr>
          <p:cNvSpPr/>
          <p:nvPr/>
        </p:nvSpPr>
        <p:spPr>
          <a:xfrm>
            <a:off x="9199074" y="-29357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B6E3109-7D2F-FAB1-403F-6B07EA5FDD82}"/>
              </a:ext>
            </a:extLst>
          </p:cNvPr>
          <p:cNvSpPr/>
          <p:nvPr/>
        </p:nvSpPr>
        <p:spPr>
          <a:xfrm>
            <a:off x="5163326" y="2882130"/>
            <a:ext cx="3061701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400" b="1" cap="none" spc="0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GRACIAS!</a:t>
            </a:r>
          </a:p>
        </p:txBody>
      </p:sp>
    </p:spTree>
    <p:extLst>
      <p:ext uri="{BB962C8B-B14F-4D97-AF65-F5344CB8AC3E}">
        <p14:creationId xmlns:p14="http://schemas.microsoft.com/office/powerpoint/2010/main" val="1659291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29"/>
            <a:ext cx="12192000" cy="68437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B95CA7A9-5ACB-4E2B-8E17-FA5929F07B3F}"/>
              </a:ext>
            </a:extLst>
          </p:cNvPr>
          <p:cNvSpPr/>
          <p:nvPr/>
        </p:nvSpPr>
        <p:spPr>
          <a:xfrm>
            <a:off x="5285038" y="2199382"/>
            <a:ext cx="306170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COMUNICACION REFERENCIAL</a:t>
            </a:r>
            <a:endParaRPr lang="es-ES" sz="3200" b="1" cap="none" spc="0" dirty="0">
              <a:ln w="0">
                <a:noFill/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0149A76C-392D-84D3-A7CA-F2215BED5296}"/>
              </a:ext>
            </a:extLst>
          </p:cNvPr>
          <p:cNvSpPr/>
          <p:nvPr/>
        </p:nvSpPr>
        <p:spPr>
          <a:xfrm>
            <a:off x="5256484" y="962328"/>
            <a:ext cx="306170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dirty="0">
                <a:ln w="0">
                  <a:solidFill>
                    <a:schemeClr val="bg1"/>
                  </a:solidFill>
                </a:ln>
                <a:noFill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COMUNICACION REFERENCIAL</a:t>
            </a:r>
            <a:endParaRPr lang="es-ES" sz="3200" b="1" cap="none" spc="0" dirty="0">
              <a:ln w="0">
                <a:solidFill>
                  <a:schemeClr val="bg1"/>
                </a:solidFill>
              </a:ln>
              <a:noFill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6" name="Modelo 3D 25" descr="Cerebro">
                <a:extLst>
                  <a:ext uri="{FF2B5EF4-FFF2-40B4-BE49-F238E27FC236}">
                    <a16:creationId xmlns:a16="http://schemas.microsoft.com/office/drawing/2014/main" id="{06BE64D2-4A35-E881-BE09-BFD9378F6BF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86006206"/>
                  </p:ext>
                </p:extLst>
              </p:nvPr>
            </p:nvGraphicFramePr>
            <p:xfrm>
              <a:off x="4989896" y="3892126"/>
              <a:ext cx="3463599" cy="296879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463599" cy="2968798"/>
                    </a:xfrm>
                    <a:prstGeom prst="rect">
                      <a:avLst/>
                    </a:prstGeom>
                  </am3d:spPr>
                  <am3d:camera>
                    <am3d:pos x="0" y="0" z="718458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9047" d="1000000"/>
                    <am3d:preTrans dx="-67441" dy="-7461814" dz="-2071337"/>
                    <am3d:scale>
                      <am3d:sx n="1000000" d="1000000"/>
                      <am3d:sy n="1000000" d="1000000"/>
                      <am3d:sz n="1000000" d="1000000"/>
                    </am3d:scale>
                    <am3d:rot ax="771887" ay="-3024470" az="-59887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095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6" name="Modelo 3D 25" descr="Cerebro">
                <a:extLst>
                  <a:ext uri="{FF2B5EF4-FFF2-40B4-BE49-F238E27FC236}">
                    <a16:creationId xmlns:a16="http://schemas.microsoft.com/office/drawing/2014/main" id="{06BE64D2-4A35-E881-BE09-BFD9378F6B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989896" y="3892126"/>
                <a:ext cx="3463599" cy="2968798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5" name="Paralelogramo 4">
            <a:extLst>
              <a:ext uri="{FF2B5EF4-FFF2-40B4-BE49-F238E27FC236}">
                <a16:creationId xmlns:a16="http://schemas.microsoft.com/office/drawing/2014/main" id="{4D623493-BC84-8E47-13EB-45236671D4FC}"/>
              </a:ext>
            </a:extLst>
          </p:cNvPr>
          <p:cNvSpPr/>
          <p:nvPr/>
        </p:nvSpPr>
        <p:spPr>
          <a:xfrm flipH="1">
            <a:off x="488560" y="8410"/>
            <a:ext cx="4491789" cy="6886076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6" name="Paralelogramo 5">
            <a:extLst>
              <a:ext uri="{FF2B5EF4-FFF2-40B4-BE49-F238E27FC236}">
                <a16:creationId xmlns:a16="http://schemas.microsoft.com/office/drawing/2014/main" id="{455BD6B1-3826-0028-C182-AF1EF97FC39A}"/>
              </a:ext>
            </a:extLst>
          </p:cNvPr>
          <p:cNvSpPr/>
          <p:nvPr/>
        </p:nvSpPr>
        <p:spPr>
          <a:xfrm>
            <a:off x="8131823" y="-14038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8" name="Paralelogramo 7">
            <a:extLst>
              <a:ext uri="{FF2B5EF4-FFF2-40B4-BE49-F238E27FC236}">
                <a16:creationId xmlns:a16="http://schemas.microsoft.com/office/drawing/2014/main" id="{F426261F-9A60-327E-F567-2B7B5AF9C2A1}"/>
              </a:ext>
            </a:extLst>
          </p:cNvPr>
          <p:cNvSpPr/>
          <p:nvPr/>
        </p:nvSpPr>
        <p:spPr>
          <a:xfrm rot="10800000">
            <a:off x="490085" y="-39828"/>
            <a:ext cx="4315326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9" name="Paralelogramo 8">
            <a:extLst>
              <a:ext uri="{FF2B5EF4-FFF2-40B4-BE49-F238E27FC236}">
                <a16:creationId xmlns:a16="http://schemas.microsoft.com/office/drawing/2014/main" id="{B91AC388-897D-34D1-FAF2-76B4CF380429}"/>
              </a:ext>
            </a:extLst>
          </p:cNvPr>
          <p:cNvSpPr/>
          <p:nvPr/>
        </p:nvSpPr>
        <p:spPr>
          <a:xfrm rot="10800000" flipH="1">
            <a:off x="8333600" y="18885"/>
            <a:ext cx="3996488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0" name="Paralelogramo 9">
            <a:extLst>
              <a:ext uri="{FF2B5EF4-FFF2-40B4-BE49-F238E27FC236}">
                <a16:creationId xmlns:a16="http://schemas.microsoft.com/office/drawing/2014/main" id="{5BA980A5-5944-F908-102C-077E623B7464}"/>
              </a:ext>
            </a:extLst>
          </p:cNvPr>
          <p:cNvSpPr/>
          <p:nvPr/>
        </p:nvSpPr>
        <p:spPr>
          <a:xfrm rot="10800000" flipH="1">
            <a:off x="-1065727" y="-312544"/>
            <a:ext cx="4499810" cy="7158790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1" name="Paralelogramo 10">
            <a:extLst>
              <a:ext uri="{FF2B5EF4-FFF2-40B4-BE49-F238E27FC236}">
                <a16:creationId xmlns:a16="http://schemas.microsoft.com/office/drawing/2014/main" id="{A522C43F-2352-104F-0785-42BF7DC0067E}"/>
              </a:ext>
            </a:extLst>
          </p:cNvPr>
          <p:cNvSpPr/>
          <p:nvPr/>
        </p:nvSpPr>
        <p:spPr>
          <a:xfrm>
            <a:off x="9199074" y="-29357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F600793-B733-568F-61CB-8DFB113F53D7}"/>
              </a:ext>
            </a:extLst>
          </p:cNvPr>
          <p:cNvSpPr/>
          <p:nvPr/>
        </p:nvSpPr>
        <p:spPr>
          <a:xfrm>
            <a:off x="5437537" y="7061943"/>
            <a:ext cx="2875704" cy="9233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 COMUNICACIÓN ES LA CLAVE PARA ENTENDER Y SER ENETNDIDIO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BB4E16D8-ACC2-DA75-3FB5-FF48A14AABD0}"/>
              </a:ext>
            </a:extLst>
          </p:cNvPr>
          <p:cNvSpPr/>
          <p:nvPr/>
        </p:nvSpPr>
        <p:spPr>
          <a:xfrm>
            <a:off x="5251540" y="3197811"/>
            <a:ext cx="306170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dirty="0">
                <a:ln w="0">
                  <a:solidFill>
                    <a:schemeClr val="bg1"/>
                  </a:solidFill>
                </a:ln>
                <a:noFill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COMUNICACION REFERENCIAL</a:t>
            </a:r>
            <a:endParaRPr lang="es-ES" sz="3200" b="1" cap="none" spc="0" dirty="0">
              <a:ln w="0">
                <a:solidFill>
                  <a:schemeClr val="bg1"/>
                </a:solidFill>
              </a:ln>
              <a:noFill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E403E5D-22C1-E713-B59E-6FE899E00042}"/>
              </a:ext>
            </a:extLst>
          </p:cNvPr>
          <p:cNvSpPr txBox="1"/>
          <p:nvPr/>
        </p:nvSpPr>
        <p:spPr>
          <a:xfrm>
            <a:off x="-10718125" y="1429150"/>
            <a:ext cx="112585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¿</a:t>
            </a:r>
            <a:r>
              <a:rPr lang="es-MX" sz="4400" dirty="0">
                <a:solidFill>
                  <a:schemeClr val="bg1"/>
                </a:solidFill>
                <a:latin typeface="Amasis MT Pro Black" panose="02040A04050005020304" pitchFamily="18" charset="0"/>
              </a:rPr>
              <a:t>Qué es la comunicación referencial?</a:t>
            </a:r>
            <a:endParaRPr lang="es-MX" sz="2400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83B69DC-DF41-55D4-DDE0-BC1B42D0710D}"/>
              </a:ext>
            </a:extLst>
          </p:cNvPr>
          <p:cNvSpPr txBox="1"/>
          <p:nvPr/>
        </p:nvSpPr>
        <p:spPr>
          <a:xfrm>
            <a:off x="-9165559" y="2767280"/>
            <a:ext cx="8153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un tipo de comunicación que se enfoca en la transmisión de información precisa y clara sobre un tema específico, sin agregar opiniones personales o emociones.</a:t>
            </a:r>
          </a:p>
        </p:txBody>
      </p:sp>
    </p:spTree>
    <p:extLst>
      <p:ext uri="{BB962C8B-B14F-4D97-AF65-F5344CB8AC3E}">
        <p14:creationId xmlns:p14="http://schemas.microsoft.com/office/powerpoint/2010/main" val="4207541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29"/>
            <a:ext cx="12192000" cy="68437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5" name="Paralelogramo 4">
            <a:extLst>
              <a:ext uri="{FF2B5EF4-FFF2-40B4-BE49-F238E27FC236}">
                <a16:creationId xmlns:a16="http://schemas.microsoft.com/office/drawing/2014/main" id="{4D623493-BC84-8E47-13EB-45236671D4FC}"/>
              </a:ext>
            </a:extLst>
          </p:cNvPr>
          <p:cNvSpPr/>
          <p:nvPr/>
        </p:nvSpPr>
        <p:spPr>
          <a:xfrm flipH="1">
            <a:off x="-5888684" y="217152"/>
            <a:ext cx="4491789" cy="6886076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6" name="Paralelogramo 5">
            <a:extLst>
              <a:ext uri="{FF2B5EF4-FFF2-40B4-BE49-F238E27FC236}">
                <a16:creationId xmlns:a16="http://schemas.microsoft.com/office/drawing/2014/main" id="{455BD6B1-3826-0028-C182-AF1EF97FC39A}"/>
              </a:ext>
            </a:extLst>
          </p:cNvPr>
          <p:cNvSpPr/>
          <p:nvPr/>
        </p:nvSpPr>
        <p:spPr>
          <a:xfrm>
            <a:off x="13415337" y="-58915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8" name="Paralelogramo 7">
            <a:extLst>
              <a:ext uri="{FF2B5EF4-FFF2-40B4-BE49-F238E27FC236}">
                <a16:creationId xmlns:a16="http://schemas.microsoft.com/office/drawing/2014/main" id="{F426261F-9A60-327E-F567-2B7B5AF9C2A1}"/>
              </a:ext>
            </a:extLst>
          </p:cNvPr>
          <p:cNvSpPr/>
          <p:nvPr/>
        </p:nvSpPr>
        <p:spPr>
          <a:xfrm rot="10800000">
            <a:off x="-6085317" y="-245226"/>
            <a:ext cx="4315326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9" name="Paralelogramo 8">
            <a:extLst>
              <a:ext uri="{FF2B5EF4-FFF2-40B4-BE49-F238E27FC236}">
                <a16:creationId xmlns:a16="http://schemas.microsoft.com/office/drawing/2014/main" id="{B91AC388-897D-34D1-FAF2-76B4CF380429}"/>
              </a:ext>
            </a:extLst>
          </p:cNvPr>
          <p:cNvSpPr/>
          <p:nvPr/>
        </p:nvSpPr>
        <p:spPr>
          <a:xfrm rot="10800000" flipH="1">
            <a:off x="13563257" y="113314"/>
            <a:ext cx="3996488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0" name="Paralelogramo 9">
            <a:extLst>
              <a:ext uri="{FF2B5EF4-FFF2-40B4-BE49-F238E27FC236}">
                <a16:creationId xmlns:a16="http://schemas.microsoft.com/office/drawing/2014/main" id="{5BA980A5-5944-F908-102C-077E623B7464}"/>
              </a:ext>
            </a:extLst>
          </p:cNvPr>
          <p:cNvSpPr/>
          <p:nvPr/>
        </p:nvSpPr>
        <p:spPr>
          <a:xfrm rot="10800000" flipH="1">
            <a:off x="-6269039" y="-451270"/>
            <a:ext cx="4499810" cy="7158790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1" name="Paralelogramo 10">
            <a:extLst>
              <a:ext uri="{FF2B5EF4-FFF2-40B4-BE49-F238E27FC236}">
                <a16:creationId xmlns:a16="http://schemas.microsoft.com/office/drawing/2014/main" id="{A522C43F-2352-104F-0785-42BF7DC0067E}"/>
              </a:ext>
            </a:extLst>
          </p:cNvPr>
          <p:cNvSpPr/>
          <p:nvPr/>
        </p:nvSpPr>
        <p:spPr>
          <a:xfrm>
            <a:off x="13501092" y="-451271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A474738-E918-9FA7-6315-CA1538D4FB35}"/>
              </a:ext>
            </a:extLst>
          </p:cNvPr>
          <p:cNvSpPr txBox="1"/>
          <p:nvPr/>
        </p:nvSpPr>
        <p:spPr>
          <a:xfrm>
            <a:off x="776893" y="1556501"/>
            <a:ext cx="112585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400" dirty="0">
                <a:solidFill>
                  <a:schemeClr val="bg1"/>
                </a:solidFill>
                <a:latin typeface="Amasis MT Pro Black" panose="02040A04050005020304" pitchFamily="18" charset="0"/>
              </a:rPr>
              <a:t>¿Qué es la comunicación referencial?</a:t>
            </a:r>
            <a:endParaRPr lang="es-MX" sz="2400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pic>
        <p:nvPicPr>
          <p:cNvPr id="33" name="Imagen 32" descr="Imagen que contiene animal&#10;&#10;Descripción generada automáticamente">
            <a:extLst>
              <a:ext uri="{FF2B5EF4-FFF2-40B4-BE49-F238E27FC236}">
                <a16:creationId xmlns:a16="http://schemas.microsoft.com/office/drawing/2014/main" id="{E71A6D66-1190-A1E5-4574-0FBF70EE6B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104"/>
          <a:stretch/>
        </p:blipFill>
        <p:spPr>
          <a:xfrm>
            <a:off x="-12819" y="6958044"/>
            <a:ext cx="12192000" cy="3414741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D89D754-9AAD-078D-7006-BBA7BCC40568}"/>
              </a:ext>
            </a:extLst>
          </p:cNvPr>
          <p:cNvSpPr txBox="1"/>
          <p:nvPr/>
        </p:nvSpPr>
        <p:spPr>
          <a:xfrm>
            <a:off x="2329459" y="2894631"/>
            <a:ext cx="8153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un tipo de comunicación que se enfoca en la transmisión de información precisa y clara sobre un tema específico, sin agregar opiniones personales o emociones.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A3FB52C-1F7F-9F5F-7CD2-DD5D11BA6D91}"/>
              </a:ext>
            </a:extLst>
          </p:cNvPr>
          <p:cNvSpPr txBox="1"/>
          <p:nvPr/>
        </p:nvSpPr>
        <p:spPr>
          <a:xfrm>
            <a:off x="466734" y="6971226"/>
            <a:ext cx="11258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EJEMPLOS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B2649750-2AC9-FCDA-0588-25AC56B1230D}"/>
              </a:ext>
            </a:extLst>
          </p:cNvPr>
          <p:cNvSpPr/>
          <p:nvPr/>
        </p:nvSpPr>
        <p:spPr>
          <a:xfrm>
            <a:off x="4898386" y="-1098109"/>
            <a:ext cx="306170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COMUNICACION REFERENCIAL</a:t>
            </a:r>
            <a:endParaRPr lang="es-ES" sz="3200" b="1" cap="none" spc="0" dirty="0">
              <a:ln w="0">
                <a:noFill/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18FBEED9-72D9-2A61-915C-33181912C640}"/>
              </a:ext>
            </a:extLst>
          </p:cNvPr>
          <p:cNvSpPr/>
          <p:nvPr/>
        </p:nvSpPr>
        <p:spPr>
          <a:xfrm>
            <a:off x="4898384" y="-1098109"/>
            <a:ext cx="306170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dirty="0">
                <a:ln w="0">
                  <a:solidFill>
                    <a:schemeClr val="bg1"/>
                  </a:solidFill>
                </a:ln>
                <a:noFill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COMUNICACION REFERENCIAL</a:t>
            </a:r>
            <a:endParaRPr lang="es-ES" sz="3200" b="1" cap="none" spc="0" dirty="0">
              <a:ln w="0">
                <a:solidFill>
                  <a:schemeClr val="bg1"/>
                </a:solidFill>
              </a:ln>
              <a:noFill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ADB43E55-2EB9-FDEF-5328-E94B42F3F007}"/>
              </a:ext>
            </a:extLst>
          </p:cNvPr>
          <p:cNvSpPr/>
          <p:nvPr/>
        </p:nvSpPr>
        <p:spPr>
          <a:xfrm>
            <a:off x="4898385" y="-1098109"/>
            <a:ext cx="3061701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dirty="0">
                <a:ln w="0">
                  <a:solidFill>
                    <a:schemeClr val="bg1"/>
                  </a:solidFill>
                </a:ln>
                <a:noFill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COMUNICACION REFERENCIAL</a:t>
            </a:r>
            <a:endParaRPr lang="es-ES" sz="3200" b="1" cap="none" spc="0" dirty="0">
              <a:ln w="0">
                <a:solidFill>
                  <a:schemeClr val="bg1"/>
                </a:solidFill>
              </a:ln>
              <a:noFill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12E007B8-906D-2D67-2EE7-906E77B6C0AB}"/>
              </a:ext>
            </a:extLst>
          </p:cNvPr>
          <p:cNvSpPr/>
          <p:nvPr/>
        </p:nvSpPr>
        <p:spPr>
          <a:xfrm>
            <a:off x="4885018" y="7419560"/>
            <a:ext cx="2518019" cy="2459641"/>
          </a:xfrm>
          <a:prstGeom prst="ellipse">
            <a:avLst/>
          </a:prstGeom>
          <a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300"/>
                      </a14:imgEffect>
                      <a14:imgEffect>
                        <a14:saturation sat="307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09837D9A-F501-DCF7-C2A7-DE78CE7EA9D8}"/>
              </a:ext>
            </a:extLst>
          </p:cNvPr>
          <p:cNvSpPr/>
          <p:nvPr/>
        </p:nvSpPr>
        <p:spPr>
          <a:xfrm>
            <a:off x="648159" y="7435595"/>
            <a:ext cx="2530249" cy="2459641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848B42F3-09B8-08C6-2E90-A3E36673468C}"/>
              </a:ext>
            </a:extLst>
          </p:cNvPr>
          <p:cNvSpPr/>
          <p:nvPr/>
        </p:nvSpPr>
        <p:spPr>
          <a:xfrm>
            <a:off x="8879823" y="7475342"/>
            <a:ext cx="2518019" cy="2459641"/>
          </a:xfrm>
          <a:prstGeom prst="ellipse">
            <a:avLst/>
          </a:prstGeom>
          <a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300"/>
                      </a14:imgEffect>
                      <a14:imgEffect>
                        <a14:saturation sat="307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34C6DE49-952C-9F0D-7317-282B94F28AAD}"/>
              </a:ext>
            </a:extLst>
          </p:cNvPr>
          <p:cNvSpPr/>
          <p:nvPr/>
        </p:nvSpPr>
        <p:spPr>
          <a:xfrm>
            <a:off x="4889116" y="10401106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Un manual de instrucciones que describe los pasos necesarios para ensamblar un mueble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545951E2-6AB6-BB88-02BA-5513CA637C08}"/>
              </a:ext>
            </a:extLst>
          </p:cNvPr>
          <p:cNvSpPr/>
          <p:nvPr/>
        </p:nvSpPr>
        <p:spPr>
          <a:xfrm>
            <a:off x="8888197" y="10505074"/>
            <a:ext cx="2875704" cy="147732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discurso político que presenta datos y estadísticas sobre un tema específico, como la economía o la educación.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3E1F95AA-8FE1-8633-BB9D-CB6E17662132}"/>
              </a:ext>
            </a:extLst>
          </p:cNvPr>
          <p:cNvSpPr/>
          <p:nvPr/>
        </p:nvSpPr>
        <p:spPr>
          <a:xfrm>
            <a:off x="776893" y="10401106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informe financiero que presenta los ingresos y gastos de una empresa en un período determinado.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0" name="Modelo 3D 39" descr="Cerebro">
                <a:extLst>
                  <a:ext uri="{FF2B5EF4-FFF2-40B4-BE49-F238E27FC236}">
                    <a16:creationId xmlns:a16="http://schemas.microsoft.com/office/drawing/2014/main" id="{DC294CF7-EAB3-0599-4A71-45E4B5F926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48525327"/>
                  </p:ext>
                </p:extLst>
              </p:nvPr>
            </p:nvGraphicFramePr>
            <p:xfrm>
              <a:off x="4775974" y="8469614"/>
              <a:ext cx="3482628" cy="2930737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3482628" cy="2930737"/>
                    </a:xfrm>
                    <a:prstGeom prst="rect">
                      <a:avLst/>
                    </a:prstGeom>
                  </am3d:spPr>
                  <am3d:camera>
                    <am3d:pos x="0" y="0" z="718458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9047" d="1000000"/>
                    <am3d:preTrans dx="-67441" dy="-7461814" dz="-2071337"/>
                    <am3d:scale>
                      <am3d:sx n="1000000" d="1000000"/>
                      <am3d:sy n="1000000" d="1000000"/>
                      <am3d:sz n="1000000" d="1000000"/>
                    </am3d:scale>
                    <am3d:rot ax="2281600" ay="3599212" az="2046300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53095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0" name="Modelo 3D 39" descr="Cerebro">
                <a:extLst>
                  <a:ext uri="{FF2B5EF4-FFF2-40B4-BE49-F238E27FC236}">
                    <a16:creationId xmlns:a16="http://schemas.microsoft.com/office/drawing/2014/main" id="{DC294CF7-EAB3-0599-4A71-45E4B5F926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775974" y="8469614"/>
                <a:ext cx="3482628" cy="2930737"/>
              </a:xfrm>
              <a:prstGeom prst="rect">
                <a:avLst/>
              </a:prstGeom>
            </p:spPr>
          </p:pic>
        </mc:Fallback>
      </mc:AlternateContent>
      <p:sp>
        <p:nvSpPr>
          <p:cNvPr id="41" name="CuadroTexto 40">
            <a:extLst>
              <a:ext uri="{FF2B5EF4-FFF2-40B4-BE49-F238E27FC236}">
                <a16:creationId xmlns:a16="http://schemas.microsoft.com/office/drawing/2014/main" id="{8E28502A-9512-7D1F-ECEB-077E26ACD6EA}"/>
              </a:ext>
            </a:extLst>
          </p:cNvPr>
          <p:cNvSpPr txBox="1"/>
          <p:nvPr/>
        </p:nvSpPr>
        <p:spPr>
          <a:xfrm>
            <a:off x="648159" y="11499138"/>
            <a:ext cx="112585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masis MT Pro Black" panose="02040A04050005020304" pitchFamily="18" charset="0"/>
              </a:rPr>
              <a:t>COMENTARIO: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todos estos ejemplos, el objetivo principal es transmitir información precisa y clara sobre un tema específico, sin agregar opiniones personales o emociones.</a:t>
            </a:r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412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29"/>
            <a:ext cx="12192000" cy="68437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5" name="Paralelogramo 4">
            <a:extLst>
              <a:ext uri="{FF2B5EF4-FFF2-40B4-BE49-F238E27FC236}">
                <a16:creationId xmlns:a16="http://schemas.microsoft.com/office/drawing/2014/main" id="{4D623493-BC84-8E47-13EB-45236671D4FC}"/>
              </a:ext>
            </a:extLst>
          </p:cNvPr>
          <p:cNvSpPr/>
          <p:nvPr/>
        </p:nvSpPr>
        <p:spPr>
          <a:xfrm flipH="1">
            <a:off x="-5888684" y="217152"/>
            <a:ext cx="4491789" cy="6886076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6" name="Paralelogramo 5">
            <a:extLst>
              <a:ext uri="{FF2B5EF4-FFF2-40B4-BE49-F238E27FC236}">
                <a16:creationId xmlns:a16="http://schemas.microsoft.com/office/drawing/2014/main" id="{455BD6B1-3826-0028-C182-AF1EF97FC39A}"/>
              </a:ext>
            </a:extLst>
          </p:cNvPr>
          <p:cNvSpPr/>
          <p:nvPr/>
        </p:nvSpPr>
        <p:spPr>
          <a:xfrm>
            <a:off x="13415337" y="-58915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8" name="Paralelogramo 7">
            <a:extLst>
              <a:ext uri="{FF2B5EF4-FFF2-40B4-BE49-F238E27FC236}">
                <a16:creationId xmlns:a16="http://schemas.microsoft.com/office/drawing/2014/main" id="{F426261F-9A60-327E-F567-2B7B5AF9C2A1}"/>
              </a:ext>
            </a:extLst>
          </p:cNvPr>
          <p:cNvSpPr/>
          <p:nvPr/>
        </p:nvSpPr>
        <p:spPr>
          <a:xfrm rot="10800000">
            <a:off x="-6085317" y="-245226"/>
            <a:ext cx="4315326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 useBgFill="1">
        <p:nvSpPr>
          <p:cNvPr id="9" name="Paralelogramo 8">
            <a:extLst>
              <a:ext uri="{FF2B5EF4-FFF2-40B4-BE49-F238E27FC236}">
                <a16:creationId xmlns:a16="http://schemas.microsoft.com/office/drawing/2014/main" id="{B91AC388-897D-34D1-FAF2-76B4CF380429}"/>
              </a:ext>
            </a:extLst>
          </p:cNvPr>
          <p:cNvSpPr/>
          <p:nvPr/>
        </p:nvSpPr>
        <p:spPr>
          <a:xfrm rot="10800000" flipH="1">
            <a:off x="13563257" y="113314"/>
            <a:ext cx="3996488" cy="6886074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0" name="Paralelogramo 9">
            <a:extLst>
              <a:ext uri="{FF2B5EF4-FFF2-40B4-BE49-F238E27FC236}">
                <a16:creationId xmlns:a16="http://schemas.microsoft.com/office/drawing/2014/main" id="{5BA980A5-5944-F908-102C-077E623B7464}"/>
              </a:ext>
            </a:extLst>
          </p:cNvPr>
          <p:cNvSpPr/>
          <p:nvPr/>
        </p:nvSpPr>
        <p:spPr>
          <a:xfrm rot="10800000" flipH="1">
            <a:off x="-5636006" y="-241875"/>
            <a:ext cx="4499810" cy="7158790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 useBgFill="1">
        <p:nvSpPr>
          <p:cNvPr id="11" name="Paralelogramo 10">
            <a:extLst>
              <a:ext uri="{FF2B5EF4-FFF2-40B4-BE49-F238E27FC236}">
                <a16:creationId xmlns:a16="http://schemas.microsoft.com/office/drawing/2014/main" id="{A522C43F-2352-104F-0785-42BF7DC0067E}"/>
              </a:ext>
            </a:extLst>
          </p:cNvPr>
          <p:cNvSpPr/>
          <p:nvPr/>
        </p:nvSpPr>
        <p:spPr>
          <a:xfrm>
            <a:off x="13882493" y="30840"/>
            <a:ext cx="4058653" cy="6886075"/>
          </a:xfrm>
          <a:prstGeom prst="parallelogram">
            <a:avLst/>
          </a:prstGeom>
          <a:ln>
            <a:noFill/>
          </a:ln>
          <a:effectLst>
            <a:outerShdw blurRad="3810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3" name="Imagen 32" descr="Imagen que contiene animal&#10;&#10;Descripción generada automáticamente">
            <a:extLst>
              <a:ext uri="{FF2B5EF4-FFF2-40B4-BE49-F238E27FC236}">
                <a16:creationId xmlns:a16="http://schemas.microsoft.com/office/drawing/2014/main" id="{E71A6D66-1190-A1E5-4574-0FBF70EE6B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104"/>
          <a:stretch/>
        </p:blipFill>
        <p:spPr>
          <a:xfrm>
            <a:off x="-12819" y="3446823"/>
            <a:ext cx="12192000" cy="3414741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A3087F71-21B8-7BCF-359E-C95275987C33}"/>
              </a:ext>
            </a:extLst>
          </p:cNvPr>
          <p:cNvSpPr txBox="1"/>
          <p:nvPr/>
        </p:nvSpPr>
        <p:spPr>
          <a:xfrm>
            <a:off x="247880" y="161690"/>
            <a:ext cx="11258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EJEMPLOS</a:t>
            </a: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936413B-3E66-E216-A9B9-D101AB781933}"/>
              </a:ext>
            </a:extLst>
          </p:cNvPr>
          <p:cNvSpPr/>
          <p:nvPr/>
        </p:nvSpPr>
        <p:spPr>
          <a:xfrm>
            <a:off x="4884836" y="722134"/>
            <a:ext cx="2518019" cy="2459641"/>
          </a:xfrm>
          <a:prstGeom prst="ellipse">
            <a:avLst/>
          </a:prstGeom>
          <a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300"/>
                      </a14:imgEffect>
                      <a14:imgEffect>
                        <a14:saturation sat="307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6FA0DF82-DD7C-50E4-C3E4-1B74012A3D19}"/>
              </a:ext>
            </a:extLst>
          </p:cNvPr>
          <p:cNvSpPr/>
          <p:nvPr/>
        </p:nvSpPr>
        <p:spPr>
          <a:xfrm>
            <a:off x="647977" y="738169"/>
            <a:ext cx="2530249" cy="2459641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F1E9070D-C608-44FF-4B07-15608AACD81E}"/>
              </a:ext>
            </a:extLst>
          </p:cNvPr>
          <p:cNvSpPr txBox="1"/>
          <p:nvPr/>
        </p:nvSpPr>
        <p:spPr>
          <a:xfrm>
            <a:off x="589495" y="-2776383"/>
            <a:ext cx="112585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¿</a:t>
            </a:r>
            <a:r>
              <a:rPr lang="es-MX" sz="4400" dirty="0">
                <a:solidFill>
                  <a:schemeClr val="bg1"/>
                </a:solidFill>
                <a:latin typeface="Amasis MT Pro Black" panose="02040A04050005020304" pitchFamily="18" charset="0"/>
              </a:rPr>
              <a:t>Qué es la comunicación referencial?</a:t>
            </a:r>
            <a:endParaRPr lang="es-MX" sz="2400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6229A37F-CCAA-3210-A89C-11DB379C90CF}"/>
              </a:ext>
            </a:extLst>
          </p:cNvPr>
          <p:cNvSpPr txBox="1"/>
          <p:nvPr/>
        </p:nvSpPr>
        <p:spPr>
          <a:xfrm>
            <a:off x="2142061" y="-1438253"/>
            <a:ext cx="8153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un tipo de comunicación que se enfoca en la transmisión de información precisa y clara sobre un tema específico, sin agregar opiniones personales o emociones.</a:t>
            </a: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894DC0DF-9F9C-500C-149F-99FED93844FF}"/>
              </a:ext>
            </a:extLst>
          </p:cNvPr>
          <p:cNvSpPr/>
          <p:nvPr/>
        </p:nvSpPr>
        <p:spPr>
          <a:xfrm>
            <a:off x="4701718" y="4070178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Un manual de instrucciones que describe los pasos necesarios para ensamblar un mueble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2CBC29C1-4157-5D05-B383-BDF8BB9CAF51}"/>
              </a:ext>
            </a:extLst>
          </p:cNvPr>
          <p:cNvSpPr/>
          <p:nvPr/>
        </p:nvSpPr>
        <p:spPr>
          <a:xfrm>
            <a:off x="8700799" y="4174146"/>
            <a:ext cx="2875704" cy="147732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discurso político que presenta datos y estadísticas sobre un tema específico, como la economía o la educación.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D546A598-A98A-2F50-DD50-04CD3C3EAD99}"/>
              </a:ext>
            </a:extLst>
          </p:cNvPr>
          <p:cNvSpPr/>
          <p:nvPr/>
        </p:nvSpPr>
        <p:spPr>
          <a:xfrm>
            <a:off x="589495" y="4070178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informe financiero que presenta los ingresos y gastos de una empresa en un período determinado.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D1D5C3AC-74BD-324F-0205-B0C9BCC0BA03}"/>
              </a:ext>
            </a:extLst>
          </p:cNvPr>
          <p:cNvSpPr/>
          <p:nvPr/>
        </p:nvSpPr>
        <p:spPr>
          <a:xfrm>
            <a:off x="8879641" y="777916"/>
            <a:ext cx="2518019" cy="2459641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6BF5EB80-54C6-2332-941F-2B0D3327963E}"/>
              </a:ext>
            </a:extLst>
          </p:cNvPr>
          <p:cNvSpPr/>
          <p:nvPr/>
        </p:nvSpPr>
        <p:spPr>
          <a:xfrm>
            <a:off x="-32340" y="6861564"/>
            <a:ext cx="3113919" cy="69325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2E21B78B-540E-EFD2-7C9F-54AA74E75126}"/>
              </a:ext>
            </a:extLst>
          </p:cNvPr>
          <p:cNvSpPr/>
          <p:nvPr/>
        </p:nvSpPr>
        <p:spPr>
          <a:xfrm>
            <a:off x="9144096" y="6865129"/>
            <a:ext cx="3061701" cy="69463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555FBAF-4F2D-985D-4D87-834A7AB7A36D}"/>
              </a:ext>
            </a:extLst>
          </p:cNvPr>
          <p:cNvSpPr/>
          <p:nvPr/>
        </p:nvSpPr>
        <p:spPr>
          <a:xfrm>
            <a:off x="6134612" y="6865130"/>
            <a:ext cx="3061701" cy="694637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5CBD60CA-B206-48D2-E5A0-66775E826016}"/>
              </a:ext>
            </a:extLst>
          </p:cNvPr>
          <p:cNvSpPr/>
          <p:nvPr/>
        </p:nvSpPr>
        <p:spPr>
          <a:xfrm>
            <a:off x="3072149" y="6865129"/>
            <a:ext cx="3061701" cy="69463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EC0F3DD0-3789-C54C-9E9F-04533FCB2DAB}"/>
              </a:ext>
            </a:extLst>
          </p:cNvPr>
          <p:cNvSpPr txBox="1"/>
          <p:nvPr/>
        </p:nvSpPr>
        <p:spPr>
          <a:xfrm>
            <a:off x="453915" y="6088757"/>
            <a:ext cx="112585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masis MT Pro Black" panose="02040A04050005020304" pitchFamily="18" charset="0"/>
              </a:rPr>
              <a:t>COMENTARIO: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todos estos ejemplos, el objetivo principal es transmitir información precisa y clara sobre un tema específico, sin agregar opiniones personales o emociones.</a:t>
            </a:r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DE11E2EB-47A5-3202-D5D2-665679DD2AC6}"/>
              </a:ext>
            </a:extLst>
          </p:cNvPr>
          <p:cNvSpPr txBox="1"/>
          <p:nvPr/>
        </p:nvSpPr>
        <p:spPr>
          <a:xfrm>
            <a:off x="3354988" y="7382796"/>
            <a:ext cx="3580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Características</a:t>
            </a: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DD35D720-0569-330B-7B54-804A51251200}"/>
              </a:ext>
            </a:extLst>
          </p:cNvPr>
          <p:cNvSpPr txBox="1"/>
          <p:nvPr/>
        </p:nvSpPr>
        <p:spPr>
          <a:xfrm>
            <a:off x="285491" y="8998774"/>
            <a:ext cx="28533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sirve para transmitir información precisa y clara sobre un tema específico. Este tipo de comunicación se enfoca en la transmisión de hechos, datos y detalles relevantes</a:t>
            </a: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B4D5DB34-6558-82C8-9762-90ED6DA39A72}"/>
              </a:ext>
            </a:extLst>
          </p:cNvPr>
          <p:cNvSpPr txBox="1"/>
          <p:nvPr/>
        </p:nvSpPr>
        <p:spPr>
          <a:xfrm>
            <a:off x="6563723" y="7356704"/>
            <a:ext cx="25953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¿Por qué es importante dentro de la comunicación?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F04EE317-CE13-D88A-5138-EE862E23ED26}"/>
              </a:ext>
            </a:extLst>
          </p:cNvPr>
          <p:cNvSpPr txBox="1"/>
          <p:nvPr/>
        </p:nvSpPr>
        <p:spPr>
          <a:xfrm>
            <a:off x="6372418" y="8998774"/>
            <a:ext cx="28533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importante dentro de la comunicación porque permite una transmisión efectiva de información sobre un tema específico. En muchos contextos profesionales y académicos, es esencial que la información se transmita de manera objetiva. La comunicación referencial ayuda a evitar malentendidos o confusiones, y permite que las personas comprendan mejor la información que se les presenta.</a:t>
            </a: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B385011A-C9CB-AF9C-12DD-0C40714ED326}"/>
              </a:ext>
            </a:extLst>
          </p:cNvPr>
          <p:cNvSpPr txBox="1"/>
          <p:nvPr/>
        </p:nvSpPr>
        <p:spPr>
          <a:xfrm>
            <a:off x="285491" y="7348802"/>
            <a:ext cx="3580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¿Para qué sirve?</a:t>
            </a:r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7D530949-5F7D-ACDE-6F63-916A8BC31FF6}"/>
              </a:ext>
            </a:extLst>
          </p:cNvPr>
          <p:cNvSpPr txBox="1"/>
          <p:nvPr/>
        </p:nvSpPr>
        <p:spPr>
          <a:xfrm>
            <a:off x="3275761" y="8998774"/>
            <a:ext cx="28533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En resumen, la comunicación referencial se caracteriza por ser objetiva, precisa, clara, concisa y relevante. Estas características son esenciales para una transmisión efectiva de información en contextos profesionales y académicos.</a:t>
            </a: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AA676694-7774-C407-C488-5C6015C08CE5}"/>
              </a:ext>
            </a:extLst>
          </p:cNvPr>
          <p:cNvSpPr txBox="1"/>
          <p:nvPr/>
        </p:nvSpPr>
        <p:spPr>
          <a:xfrm>
            <a:off x="9469722" y="7354898"/>
            <a:ext cx="27287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¿A qué elemento de la comunicación pertenece?</a:t>
            </a:r>
          </a:p>
        </p:txBody>
      </p:sp>
      <p:sp>
        <p:nvSpPr>
          <p:cNvPr id="72" name="CuadroTexto 71">
            <a:extLst>
              <a:ext uri="{FF2B5EF4-FFF2-40B4-BE49-F238E27FC236}">
                <a16:creationId xmlns:a16="http://schemas.microsoft.com/office/drawing/2014/main" id="{7DB07A41-9AED-743B-5767-1424BD7A188F}"/>
              </a:ext>
            </a:extLst>
          </p:cNvPr>
          <p:cNvSpPr txBox="1"/>
          <p:nvPr/>
        </p:nvSpPr>
        <p:spPr>
          <a:xfrm>
            <a:off x="9471612" y="8959639"/>
            <a:ext cx="28533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pertenece al contenido o mensaje de la comunicación, que es uno de los elementos principales del modelo de comunicación clásico.</a:t>
            </a:r>
          </a:p>
        </p:txBody>
      </p:sp>
    </p:spTree>
    <p:extLst>
      <p:ext uri="{BB962C8B-B14F-4D97-AF65-F5344CB8AC3E}">
        <p14:creationId xmlns:p14="http://schemas.microsoft.com/office/powerpoint/2010/main" val="1082472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37" y="-6913350"/>
            <a:ext cx="12192000" cy="68437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3" name="Imagen 32" descr="Imagen que contiene animal&#10;&#10;Descripción generada automáticamente">
            <a:extLst>
              <a:ext uri="{FF2B5EF4-FFF2-40B4-BE49-F238E27FC236}">
                <a16:creationId xmlns:a16="http://schemas.microsoft.com/office/drawing/2014/main" id="{E71A6D66-1190-A1E5-4574-0FBF70EE6B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104"/>
          <a:stretch/>
        </p:blipFill>
        <p:spPr>
          <a:xfrm>
            <a:off x="-58956" y="-3473656"/>
            <a:ext cx="12192000" cy="3414741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A3087F71-21B8-7BCF-359E-C95275987C33}"/>
              </a:ext>
            </a:extLst>
          </p:cNvPr>
          <p:cNvSpPr txBox="1"/>
          <p:nvPr/>
        </p:nvSpPr>
        <p:spPr>
          <a:xfrm>
            <a:off x="201743" y="-6758789"/>
            <a:ext cx="11258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EJEMPLOS</a:t>
            </a: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936413B-3E66-E216-A9B9-D101AB781933}"/>
              </a:ext>
            </a:extLst>
          </p:cNvPr>
          <p:cNvSpPr/>
          <p:nvPr/>
        </p:nvSpPr>
        <p:spPr>
          <a:xfrm>
            <a:off x="4838699" y="-6198345"/>
            <a:ext cx="2518019" cy="2459641"/>
          </a:xfrm>
          <a:prstGeom prst="ellipse">
            <a:avLst/>
          </a:prstGeom>
          <a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7300"/>
                      </a14:imgEffect>
                      <a14:imgEffect>
                        <a14:saturation sat="307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6FA0DF82-DD7C-50E4-C3E4-1B74012A3D19}"/>
              </a:ext>
            </a:extLst>
          </p:cNvPr>
          <p:cNvSpPr/>
          <p:nvPr/>
        </p:nvSpPr>
        <p:spPr>
          <a:xfrm>
            <a:off x="601840" y="-6182310"/>
            <a:ext cx="2530249" cy="2459641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894DC0DF-9F9C-500C-149F-99FED93844FF}"/>
              </a:ext>
            </a:extLst>
          </p:cNvPr>
          <p:cNvSpPr/>
          <p:nvPr/>
        </p:nvSpPr>
        <p:spPr>
          <a:xfrm>
            <a:off x="4655581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Un manual de instrucciones que describe los pasos necesarios para ensamblar un mueble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2CBC29C1-4157-5D05-B383-BDF8BB9CAF51}"/>
              </a:ext>
            </a:extLst>
          </p:cNvPr>
          <p:cNvSpPr/>
          <p:nvPr/>
        </p:nvSpPr>
        <p:spPr>
          <a:xfrm>
            <a:off x="8654662" y="-2746333"/>
            <a:ext cx="2875704" cy="147732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discurso político que presenta datos y estadísticas sobre un tema específico, como la economía o la educación.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D546A598-A98A-2F50-DD50-04CD3C3EAD99}"/>
              </a:ext>
            </a:extLst>
          </p:cNvPr>
          <p:cNvSpPr/>
          <p:nvPr/>
        </p:nvSpPr>
        <p:spPr>
          <a:xfrm>
            <a:off x="543358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informe financiero que presenta los ingresos y gastos de una empresa en un período determinado.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D1D5C3AC-74BD-324F-0205-B0C9BCC0BA03}"/>
              </a:ext>
            </a:extLst>
          </p:cNvPr>
          <p:cNvSpPr/>
          <p:nvPr/>
        </p:nvSpPr>
        <p:spPr>
          <a:xfrm>
            <a:off x="8833504" y="-6142563"/>
            <a:ext cx="2518019" cy="2459641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6BF5EB80-54C6-2332-941F-2B0D3327963E}"/>
              </a:ext>
            </a:extLst>
          </p:cNvPr>
          <p:cNvSpPr/>
          <p:nvPr/>
        </p:nvSpPr>
        <p:spPr>
          <a:xfrm>
            <a:off x="-17851" y="-18766"/>
            <a:ext cx="3113919" cy="69289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2E21B78B-540E-EFD2-7C9F-54AA74E75126}"/>
              </a:ext>
            </a:extLst>
          </p:cNvPr>
          <p:cNvSpPr/>
          <p:nvPr/>
        </p:nvSpPr>
        <p:spPr>
          <a:xfrm>
            <a:off x="9158585" y="-18765"/>
            <a:ext cx="3061701" cy="69463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555FBAF-4F2D-985D-4D87-834A7AB7A36D}"/>
              </a:ext>
            </a:extLst>
          </p:cNvPr>
          <p:cNvSpPr/>
          <p:nvPr/>
        </p:nvSpPr>
        <p:spPr>
          <a:xfrm>
            <a:off x="6149101" y="-18764"/>
            <a:ext cx="3061701" cy="694637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5CBD60CA-B206-48D2-E5A0-66775E826016}"/>
              </a:ext>
            </a:extLst>
          </p:cNvPr>
          <p:cNvSpPr/>
          <p:nvPr/>
        </p:nvSpPr>
        <p:spPr>
          <a:xfrm>
            <a:off x="3086638" y="-18765"/>
            <a:ext cx="3061701" cy="68767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62943F0-E6D4-C477-2999-8A14A39C5DD5}"/>
              </a:ext>
            </a:extLst>
          </p:cNvPr>
          <p:cNvSpPr txBox="1"/>
          <p:nvPr/>
        </p:nvSpPr>
        <p:spPr>
          <a:xfrm>
            <a:off x="407778" y="-935530"/>
            <a:ext cx="112585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masis MT Pro Black" panose="02040A04050005020304" pitchFamily="18" charset="0"/>
              </a:rPr>
              <a:t>COMENTARIO: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todos estos ejemplos, el objetivo principal es transmitir información precisa y clara sobre un tema específico, sin agregar opiniones personales o emociones.</a:t>
            </a:r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4D90388-4BB9-E0B7-D1FE-7D41BE17076F}"/>
              </a:ext>
            </a:extLst>
          </p:cNvPr>
          <p:cNvSpPr txBox="1"/>
          <p:nvPr/>
        </p:nvSpPr>
        <p:spPr>
          <a:xfrm>
            <a:off x="3302419" y="444761"/>
            <a:ext cx="3580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Características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F3D1198-F92B-9CA5-7D82-70C4BD3DA1D8}"/>
              </a:ext>
            </a:extLst>
          </p:cNvPr>
          <p:cNvSpPr txBox="1"/>
          <p:nvPr/>
        </p:nvSpPr>
        <p:spPr>
          <a:xfrm>
            <a:off x="232922" y="2060739"/>
            <a:ext cx="28533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sirve para transmitir información precisa y clara sobre un tema específico. Este tipo de comunicación se enfoca en la transmisión de hechos, datos y detalles relevantes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FAD37C0-AD50-8D63-9997-9E1EE14216F0}"/>
              </a:ext>
            </a:extLst>
          </p:cNvPr>
          <p:cNvSpPr txBox="1"/>
          <p:nvPr/>
        </p:nvSpPr>
        <p:spPr>
          <a:xfrm>
            <a:off x="6511154" y="418669"/>
            <a:ext cx="25953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¿Por qué es importante dentro de la comunicación?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95D4767-E936-3A6E-8115-F1EE6C699E95}"/>
              </a:ext>
            </a:extLst>
          </p:cNvPr>
          <p:cNvSpPr txBox="1"/>
          <p:nvPr/>
        </p:nvSpPr>
        <p:spPr>
          <a:xfrm>
            <a:off x="6319849" y="2060739"/>
            <a:ext cx="28533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importante dentro de la comunicación porque permite una transmisión efectiva de información sobre un tema específico. En muchos contextos profesionales y académicos, es esencial que la información se transmita de manera objetiva. La comunicación referencial ayuda a evitar malentendidos o confusiones, y permite que las personas comprendan mejor la información que se les presenta.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FEE2851-66D9-BE18-B377-73F219571286}"/>
              </a:ext>
            </a:extLst>
          </p:cNvPr>
          <p:cNvSpPr txBox="1"/>
          <p:nvPr/>
        </p:nvSpPr>
        <p:spPr>
          <a:xfrm>
            <a:off x="232922" y="410767"/>
            <a:ext cx="3580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¿Para qué sirve?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F53DB6B-41AD-27EA-9793-ABB0C0093C34}"/>
              </a:ext>
            </a:extLst>
          </p:cNvPr>
          <p:cNvSpPr txBox="1"/>
          <p:nvPr/>
        </p:nvSpPr>
        <p:spPr>
          <a:xfrm>
            <a:off x="3223192" y="2060739"/>
            <a:ext cx="28533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En resumen, la comunicación referencial se caracteriza por ser objetiva, precisa, clara, concisa y relevante. Estas características son esenciales para una transmisión efectiva de información en contextos profesionales y académicos.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1FCE97D-AB76-0943-3833-7A22BB14E259}"/>
              </a:ext>
            </a:extLst>
          </p:cNvPr>
          <p:cNvSpPr txBox="1"/>
          <p:nvPr/>
        </p:nvSpPr>
        <p:spPr>
          <a:xfrm>
            <a:off x="9417153" y="416863"/>
            <a:ext cx="27287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¿A qué elemento de la comunicación pertenece?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DEF577F-F8C4-3283-0CD5-013C72CE9551}"/>
              </a:ext>
            </a:extLst>
          </p:cNvPr>
          <p:cNvSpPr txBox="1"/>
          <p:nvPr/>
        </p:nvSpPr>
        <p:spPr>
          <a:xfrm>
            <a:off x="9419043" y="2021604"/>
            <a:ext cx="28533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pertenece al contenido o mensaje de la comunicación, que es uno de los elementos principales del modelo de comunicación clásico.</a:t>
            </a:r>
          </a:p>
        </p:txBody>
      </p:sp>
    </p:spTree>
    <p:extLst>
      <p:ext uri="{BB962C8B-B14F-4D97-AF65-F5344CB8AC3E}">
        <p14:creationId xmlns:p14="http://schemas.microsoft.com/office/powerpoint/2010/main" val="1915664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A3087F71-21B8-7BCF-359E-C95275987C33}"/>
              </a:ext>
            </a:extLst>
          </p:cNvPr>
          <p:cNvSpPr txBox="1"/>
          <p:nvPr/>
        </p:nvSpPr>
        <p:spPr>
          <a:xfrm>
            <a:off x="201743" y="-6758789"/>
            <a:ext cx="11258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EJEMPLOS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6BF5EB80-54C6-2332-941F-2B0D3327963E}"/>
              </a:ext>
            </a:extLst>
          </p:cNvPr>
          <p:cNvSpPr/>
          <p:nvPr/>
        </p:nvSpPr>
        <p:spPr>
          <a:xfrm>
            <a:off x="-17851" y="-18766"/>
            <a:ext cx="8233803" cy="69289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2E21B78B-540E-EFD2-7C9F-54AA74E75126}"/>
              </a:ext>
            </a:extLst>
          </p:cNvPr>
          <p:cNvSpPr/>
          <p:nvPr/>
        </p:nvSpPr>
        <p:spPr>
          <a:xfrm>
            <a:off x="10727140" y="-18765"/>
            <a:ext cx="1493146" cy="69463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555FBAF-4F2D-985D-4D87-834A7AB7A36D}"/>
              </a:ext>
            </a:extLst>
          </p:cNvPr>
          <p:cNvSpPr/>
          <p:nvPr/>
        </p:nvSpPr>
        <p:spPr>
          <a:xfrm>
            <a:off x="9471546" y="-18765"/>
            <a:ext cx="1255594" cy="694637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5CBD60CA-B206-48D2-E5A0-66775E826016}"/>
              </a:ext>
            </a:extLst>
          </p:cNvPr>
          <p:cNvSpPr/>
          <p:nvPr/>
        </p:nvSpPr>
        <p:spPr>
          <a:xfrm>
            <a:off x="8215952" y="-18765"/>
            <a:ext cx="1255594" cy="69289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CA7C5FA-72A1-B337-BEEC-30C470626DFD}"/>
              </a:ext>
            </a:extLst>
          </p:cNvPr>
          <p:cNvSpPr txBox="1"/>
          <p:nvPr/>
        </p:nvSpPr>
        <p:spPr>
          <a:xfrm>
            <a:off x="232922" y="2033443"/>
            <a:ext cx="64898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sirve para transmitir información precisa y clara sobre un tema específico. Este tipo de comunicación se enfoca en la transmisión de hechos, datos y detalles relevantes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6D36A06-97AF-08B3-B714-DD5DD9126C90}"/>
              </a:ext>
            </a:extLst>
          </p:cNvPr>
          <p:cNvSpPr txBox="1"/>
          <p:nvPr/>
        </p:nvSpPr>
        <p:spPr>
          <a:xfrm>
            <a:off x="232922" y="451710"/>
            <a:ext cx="3580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</a:t>
            </a:r>
            <a:r>
              <a:rPr lang="es-MX" sz="32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Para qué sirve?</a:t>
            </a:r>
            <a:endParaRPr lang="es-MX" sz="2800" b="1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E48D6EB-D0FC-CC76-32AE-92E4956DEB3A}"/>
              </a:ext>
            </a:extLst>
          </p:cNvPr>
          <p:cNvSpPr txBox="1"/>
          <p:nvPr/>
        </p:nvSpPr>
        <p:spPr>
          <a:xfrm>
            <a:off x="8172155" y="639695"/>
            <a:ext cx="1269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Características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3528217-86F8-F488-EEC0-7EB627FBA3F1}"/>
              </a:ext>
            </a:extLst>
          </p:cNvPr>
          <p:cNvSpPr txBox="1"/>
          <p:nvPr/>
        </p:nvSpPr>
        <p:spPr>
          <a:xfrm>
            <a:off x="8259749" y="1184417"/>
            <a:ext cx="957718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00" dirty="0">
                <a:solidFill>
                  <a:schemeClr val="bg1"/>
                </a:solidFill>
                <a:latin typeface="Amasis MT Pro Black" panose="02040A04050005020304" pitchFamily="18" charset="0"/>
              </a:rPr>
              <a:t>En resumen, la </a:t>
            </a:r>
            <a:r>
              <a:rPr lang="es-MX" sz="600" dirty="0">
                <a:solidFill>
                  <a:schemeClr val="bg1"/>
                </a:solidFill>
                <a:latin typeface="Amasis MT Pro Black" panose="02040A04050005020304" pitchFamily="18" charset="0"/>
              </a:rPr>
              <a:t>comunicación referencial se caracteriza por ser objetiva, precisa, clara, concisa y relevante. Estas características son esenciales para una transmisión efectiva de información en contextos profesionales y académicos.</a:t>
            </a:r>
            <a:endParaRPr lang="es-MX" sz="500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705BA36-09C4-0A71-606A-A87EAC55FAE0}"/>
              </a:ext>
            </a:extLst>
          </p:cNvPr>
          <p:cNvSpPr txBox="1"/>
          <p:nvPr/>
        </p:nvSpPr>
        <p:spPr>
          <a:xfrm>
            <a:off x="9472464" y="316529"/>
            <a:ext cx="1269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¿Por qué es importante dentro de la comunicación?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A527683-806C-2AFF-1B79-3E27E4CB93FA}"/>
              </a:ext>
            </a:extLst>
          </p:cNvPr>
          <p:cNvSpPr txBox="1"/>
          <p:nvPr/>
        </p:nvSpPr>
        <p:spPr>
          <a:xfrm>
            <a:off x="9556373" y="1157332"/>
            <a:ext cx="12362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importante dentro de la comunicación porque permite una transmisión efectiva de información sobre un tema específico. En muchos contextos profesionales y académicos, es esencial que la información se transmita de manera objetiva. La comunicación referencial ayuda a evitar malentendidos o confusiones, y permite que las personas comprendan mejor la información que se les presenta.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0475B89-F1E6-E585-C853-1DA3B536CF6C}"/>
              </a:ext>
            </a:extLst>
          </p:cNvPr>
          <p:cNvSpPr txBox="1"/>
          <p:nvPr/>
        </p:nvSpPr>
        <p:spPr>
          <a:xfrm>
            <a:off x="10801371" y="337255"/>
            <a:ext cx="1195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¿A qué elemento de la comunicación pertenece?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F87D6F6-B153-15E9-F3E6-1F1256347EF5}"/>
              </a:ext>
            </a:extLst>
          </p:cNvPr>
          <p:cNvSpPr txBox="1"/>
          <p:nvPr/>
        </p:nvSpPr>
        <p:spPr>
          <a:xfrm>
            <a:off x="10845692" y="1174542"/>
            <a:ext cx="14468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pertenece al contenido o mensaje de la comunicación, que es uno de los elementos principales del modelo de comunicación clásico.</a:t>
            </a:r>
          </a:p>
        </p:txBody>
      </p:sp>
    </p:spTree>
    <p:extLst>
      <p:ext uri="{BB962C8B-B14F-4D97-AF65-F5344CB8AC3E}">
        <p14:creationId xmlns:p14="http://schemas.microsoft.com/office/powerpoint/2010/main" val="3282369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37" y="-6913350"/>
            <a:ext cx="12192000" cy="6843742"/>
          </a:xfrm>
          <a:prstGeom prst="rect">
            <a:avLst/>
          </a:prstGeom>
        </p:spPr>
      </p:pic>
      <p:pic>
        <p:nvPicPr>
          <p:cNvPr id="33" name="Imagen 32" descr="Imagen que contiene animal&#10;&#10;Descripción generada automáticamente">
            <a:extLst>
              <a:ext uri="{FF2B5EF4-FFF2-40B4-BE49-F238E27FC236}">
                <a16:creationId xmlns:a16="http://schemas.microsoft.com/office/drawing/2014/main" id="{E71A6D66-1190-A1E5-4574-0FBF70EE6B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104"/>
          <a:stretch/>
        </p:blipFill>
        <p:spPr>
          <a:xfrm>
            <a:off x="-58956" y="-3473656"/>
            <a:ext cx="12192000" cy="3414741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A3087F71-21B8-7BCF-359E-C95275987C33}"/>
              </a:ext>
            </a:extLst>
          </p:cNvPr>
          <p:cNvSpPr txBox="1"/>
          <p:nvPr/>
        </p:nvSpPr>
        <p:spPr>
          <a:xfrm>
            <a:off x="201743" y="-6758789"/>
            <a:ext cx="11258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EJEMPLOS</a:t>
            </a: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936413B-3E66-E216-A9B9-D101AB781933}"/>
              </a:ext>
            </a:extLst>
          </p:cNvPr>
          <p:cNvSpPr/>
          <p:nvPr/>
        </p:nvSpPr>
        <p:spPr>
          <a:xfrm>
            <a:off x="4838699" y="-6198345"/>
            <a:ext cx="2518019" cy="2459641"/>
          </a:xfrm>
          <a:prstGeom prst="ellipse">
            <a:avLst/>
          </a:prstGeo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300"/>
                      </a14:imgEffect>
                      <a14:imgEffect>
                        <a14:saturation sat="307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6FA0DF82-DD7C-50E4-C3E4-1B74012A3D19}"/>
              </a:ext>
            </a:extLst>
          </p:cNvPr>
          <p:cNvSpPr/>
          <p:nvPr/>
        </p:nvSpPr>
        <p:spPr>
          <a:xfrm>
            <a:off x="601840" y="-6182310"/>
            <a:ext cx="2530249" cy="2459641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894DC0DF-9F9C-500C-149F-99FED93844FF}"/>
              </a:ext>
            </a:extLst>
          </p:cNvPr>
          <p:cNvSpPr/>
          <p:nvPr/>
        </p:nvSpPr>
        <p:spPr>
          <a:xfrm>
            <a:off x="4655581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Un manual de instrucciones que describe los pasos necesarios para ensamblar un mueble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2CBC29C1-4157-5D05-B383-BDF8BB9CAF51}"/>
              </a:ext>
            </a:extLst>
          </p:cNvPr>
          <p:cNvSpPr/>
          <p:nvPr/>
        </p:nvSpPr>
        <p:spPr>
          <a:xfrm>
            <a:off x="8654662" y="-2746333"/>
            <a:ext cx="2875704" cy="147732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discurso político que presenta datos y estadísticas sobre un tema específico, como la economía o la educación.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D546A598-A98A-2F50-DD50-04CD3C3EAD99}"/>
              </a:ext>
            </a:extLst>
          </p:cNvPr>
          <p:cNvSpPr/>
          <p:nvPr/>
        </p:nvSpPr>
        <p:spPr>
          <a:xfrm>
            <a:off x="543358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informe financiero que presenta los ingresos y gastos de una empresa en un período determinado.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D1D5C3AC-74BD-324F-0205-B0C9BCC0BA03}"/>
              </a:ext>
            </a:extLst>
          </p:cNvPr>
          <p:cNvSpPr/>
          <p:nvPr/>
        </p:nvSpPr>
        <p:spPr>
          <a:xfrm>
            <a:off x="8833504" y="-6142563"/>
            <a:ext cx="2518019" cy="2459641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6BF5EB80-54C6-2332-941F-2B0D3327963E}"/>
              </a:ext>
            </a:extLst>
          </p:cNvPr>
          <p:cNvSpPr/>
          <p:nvPr/>
        </p:nvSpPr>
        <p:spPr>
          <a:xfrm>
            <a:off x="-17850" y="-18766"/>
            <a:ext cx="1123320" cy="69289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2E21B78B-540E-EFD2-7C9F-54AA74E75126}"/>
              </a:ext>
            </a:extLst>
          </p:cNvPr>
          <p:cNvSpPr/>
          <p:nvPr/>
        </p:nvSpPr>
        <p:spPr>
          <a:xfrm>
            <a:off x="10699845" y="-18765"/>
            <a:ext cx="1520441" cy="69463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555FBAF-4F2D-985D-4D87-834A7AB7A36D}"/>
              </a:ext>
            </a:extLst>
          </p:cNvPr>
          <p:cNvSpPr/>
          <p:nvPr/>
        </p:nvSpPr>
        <p:spPr>
          <a:xfrm>
            <a:off x="9175404" y="-58915"/>
            <a:ext cx="1520441" cy="694637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5CBD60CA-B206-48D2-E5A0-66775E826016}"/>
              </a:ext>
            </a:extLst>
          </p:cNvPr>
          <p:cNvSpPr/>
          <p:nvPr/>
        </p:nvSpPr>
        <p:spPr>
          <a:xfrm>
            <a:off x="1105470" y="16038"/>
            <a:ext cx="8065934" cy="68767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62943F0-E6D4-C477-2999-8A14A39C5DD5}"/>
              </a:ext>
            </a:extLst>
          </p:cNvPr>
          <p:cNvSpPr txBox="1"/>
          <p:nvPr/>
        </p:nvSpPr>
        <p:spPr>
          <a:xfrm>
            <a:off x="407778" y="-935530"/>
            <a:ext cx="112585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masis MT Pro Black" panose="02040A04050005020304" pitchFamily="18" charset="0"/>
              </a:rPr>
              <a:t>COMENTARIO: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todos estos ejemplos, el objetivo principal es transmitir información precisa y clara sobre un tema específico, sin agregar opiniones personales o emociones.</a:t>
            </a:r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1219E58-595E-927D-3C42-83D84101ED01}"/>
              </a:ext>
            </a:extLst>
          </p:cNvPr>
          <p:cNvSpPr txBox="1"/>
          <p:nvPr/>
        </p:nvSpPr>
        <p:spPr>
          <a:xfrm>
            <a:off x="1496155" y="241565"/>
            <a:ext cx="3580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Características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A3B7DD-D468-DD36-B54D-FDDC15DC4599}"/>
              </a:ext>
            </a:extLst>
          </p:cNvPr>
          <p:cNvSpPr txBox="1"/>
          <p:nvPr/>
        </p:nvSpPr>
        <p:spPr>
          <a:xfrm>
            <a:off x="1423561" y="1663603"/>
            <a:ext cx="723110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En resumen, la comunicación referencial se caracteriza por ser objetiva, precisa, clara, concisa y relevante. Estas características son esenciales para una transmisión efectiva de información en contextos profesionales y académicos.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A302BFC-AD5A-A8A6-DE25-D191138A5307}"/>
              </a:ext>
            </a:extLst>
          </p:cNvPr>
          <p:cNvSpPr txBox="1"/>
          <p:nvPr/>
        </p:nvSpPr>
        <p:spPr>
          <a:xfrm>
            <a:off x="6077" y="633100"/>
            <a:ext cx="1263233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</a:t>
            </a:r>
            <a:r>
              <a:rPr lang="es-MX" sz="800" dirty="0">
                <a:solidFill>
                  <a:schemeClr val="bg1"/>
                </a:solidFill>
                <a:latin typeface="Amasis MT Pro Black" panose="02040A04050005020304" pitchFamily="18" charset="0"/>
              </a:rPr>
              <a:t>comunicación referencial sirve para transmitir información precisa y clara sobre un tema específico. Este tipo de comunicación se enfoca en la transmisión de hechos, datos y detalles relevantes</a:t>
            </a:r>
            <a:endParaRPr lang="es-MX" sz="900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B9C3697-3295-43A1-C6D2-425AFFBCE0F9}"/>
              </a:ext>
            </a:extLst>
          </p:cNvPr>
          <p:cNvSpPr txBox="1"/>
          <p:nvPr/>
        </p:nvSpPr>
        <p:spPr>
          <a:xfrm>
            <a:off x="-58956" y="287731"/>
            <a:ext cx="13911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</a:t>
            </a:r>
            <a:r>
              <a:rPr lang="es-MX" sz="1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Para qué sirve?</a:t>
            </a:r>
            <a:endParaRPr lang="es-MX" sz="900" b="1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7745F00-C2DC-9E88-5936-B9FD516BBBF2}"/>
              </a:ext>
            </a:extLst>
          </p:cNvPr>
          <p:cNvSpPr txBox="1"/>
          <p:nvPr/>
        </p:nvSpPr>
        <p:spPr>
          <a:xfrm>
            <a:off x="9335762" y="336949"/>
            <a:ext cx="1269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¿Por qué es importante dentro de la comunicación?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85590DA-93A7-EBB6-0E57-8CBA20ADF78D}"/>
              </a:ext>
            </a:extLst>
          </p:cNvPr>
          <p:cNvSpPr txBox="1"/>
          <p:nvPr/>
        </p:nvSpPr>
        <p:spPr>
          <a:xfrm>
            <a:off x="9419671" y="1177752"/>
            <a:ext cx="12362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importante dentro de la comunicación porque permite una transmisión efectiva de información sobre un tema específico. En muchos contextos profesionales y académicos, es esencial que la información se transmita de manera objetiva. La comunicación referencial ayuda a evitar malentendidos o confusiones, y permite que las personas comprendan mejor la información que se les presenta.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FC56752-5C6E-AA45-7C15-FFD72D06FE55}"/>
              </a:ext>
            </a:extLst>
          </p:cNvPr>
          <p:cNvSpPr txBox="1"/>
          <p:nvPr/>
        </p:nvSpPr>
        <p:spPr>
          <a:xfrm>
            <a:off x="10805289" y="385419"/>
            <a:ext cx="1195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¿A qué elemento de la comunicación pertenece?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13CCD5E-68A5-CCC7-8082-7B7D460D3745}"/>
              </a:ext>
            </a:extLst>
          </p:cNvPr>
          <p:cNvSpPr txBox="1"/>
          <p:nvPr/>
        </p:nvSpPr>
        <p:spPr>
          <a:xfrm>
            <a:off x="10849610" y="1222706"/>
            <a:ext cx="14468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pertenece al contenido o mensaje de la comunicación, que es uno de los elementos principales del modelo de comunicación clásico.</a:t>
            </a:r>
          </a:p>
        </p:txBody>
      </p:sp>
    </p:spTree>
    <p:extLst>
      <p:ext uri="{BB962C8B-B14F-4D97-AF65-F5344CB8AC3E}">
        <p14:creationId xmlns:p14="http://schemas.microsoft.com/office/powerpoint/2010/main" val="2242605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37" y="-6913350"/>
            <a:ext cx="12192000" cy="6843742"/>
          </a:xfrm>
          <a:prstGeom prst="rect">
            <a:avLst/>
          </a:prstGeom>
        </p:spPr>
      </p:pic>
      <p:pic>
        <p:nvPicPr>
          <p:cNvPr id="33" name="Imagen 32" descr="Imagen que contiene animal&#10;&#10;Descripción generada automáticamente">
            <a:extLst>
              <a:ext uri="{FF2B5EF4-FFF2-40B4-BE49-F238E27FC236}">
                <a16:creationId xmlns:a16="http://schemas.microsoft.com/office/drawing/2014/main" id="{E71A6D66-1190-A1E5-4574-0FBF70EE6B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104"/>
          <a:stretch/>
        </p:blipFill>
        <p:spPr>
          <a:xfrm>
            <a:off x="-58956" y="-3473656"/>
            <a:ext cx="12192000" cy="3414741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A3087F71-21B8-7BCF-359E-C95275987C33}"/>
              </a:ext>
            </a:extLst>
          </p:cNvPr>
          <p:cNvSpPr txBox="1"/>
          <p:nvPr/>
        </p:nvSpPr>
        <p:spPr>
          <a:xfrm>
            <a:off x="201743" y="-6758789"/>
            <a:ext cx="11258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EJEMPLOS</a:t>
            </a: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936413B-3E66-E216-A9B9-D101AB781933}"/>
              </a:ext>
            </a:extLst>
          </p:cNvPr>
          <p:cNvSpPr/>
          <p:nvPr/>
        </p:nvSpPr>
        <p:spPr>
          <a:xfrm>
            <a:off x="4838699" y="-6198345"/>
            <a:ext cx="2518019" cy="2459641"/>
          </a:xfrm>
          <a:prstGeom prst="ellipse">
            <a:avLst/>
          </a:prstGeo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300"/>
                      </a14:imgEffect>
                      <a14:imgEffect>
                        <a14:saturation sat="307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6FA0DF82-DD7C-50E4-C3E4-1B74012A3D19}"/>
              </a:ext>
            </a:extLst>
          </p:cNvPr>
          <p:cNvSpPr/>
          <p:nvPr/>
        </p:nvSpPr>
        <p:spPr>
          <a:xfrm>
            <a:off x="601840" y="-6182310"/>
            <a:ext cx="2530249" cy="2459641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894DC0DF-9F9C-500C-149F-99FED93844FF}"/>
              </a:ext>
            </a:extLst>
          </p:cNvPr>
          <p:cNvSpPr/>
          <p:nvPr/>
        </p:nvSpPr>
        <p:spPr>
          <a:xfrm>
            <a:off x="4655581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Un manual de instrucciones que describe los pasos necesarios para ensamblar un mueble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2CBC29C1-4157-5D05-B383-BDF8BB9CAF51}"/>
              </a:ext>
            </a:extLst>
          </p:cNvPr>
          <p:cNvSpPr/>
          <p:nvPr/>
        </p:nvSpPr>
        <p:spPr>
          <a:xfrm>
            <a:off x="8654662" y="-2746333"/>
            <a:ext cx="2875704" cy="147732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discurso político que presenta datos y estadísticas sobre un tema específico, como la economía o la educación.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D546A598-A98A-2F50-DD50-04CD3C3EAD99}"/>
              </a:ext>
            </a:extLst>
          </p:cNvPr>
          <p:cNvSpPr/>
          <p:nvPr/>
        </p:nvSpPr>
        <p:spPr>
          <a:xfrm>
            <a:off x="543358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informe financiero que presenta los ingresos y gastos de una empresa en un período determinado.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D1D5C3AC-74BD-324F-0205-B0C9BCC0BA03}"/>
              </a:ext>
            </a:extLst>
          </p:cNvPr>
          <p:cNvSpPr/>
          <p:nvPr/>
        </p:nvSpPr>
        <p:spPr>
          <a:xfrm>
            <a:off x="8833504" y="-6142563"/>
            <a:ext cx="2518019" cy="2459641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6BF5EB80-54C6-2332-941F-2B0D3327963E}"/>
              </a:ext>
            </a:extLst>
          </p:cNvPr>
          <p:cNvSpPr/>
          <p:nvPr/>
        </p:nvSpPr>
        <p:spPr>
          <a:xfrm>
            <a:off x="-17850" y="-18766"/>
            <a:ext cx="1423570" cy="69289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2E21B78B-540E-EFD2-7C9F-54AA74E75126}"/>
              </a:ext>
            </a:extLst>
          </p:cNvPr>
          <p:cNvSpPr/>
          <p:nvPr/>
        </p:nvSpPr>
        <p:spPr>
          <a:xfrm>
            <a:off x="10986448" y="-18765"/>
            <a:ext cx="1233838" cy="69463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555FBAF-4F2D-985D-4D87-834A7AB7A36D}"/>
              </a:ext>
            </a:extLst>
          </p:cNvPr>
          <p:cNvSpPr/>
          <p:nvPr/>
        </p:nvSpPr>
        <p:spPr>
          <a:xfrm>
            <a:off x="2702832" y="0"/>
            <a:ext cx="8283616" cy="694637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5CBD60CA-B206-48D2-E5A0-66775E826016}"/>
              </a:ext>
            </a:extLst>
          </p:cNvPr>
          <p:cNvSpPr/>
          <p:nvPr/>
        </p:nvSpPr>
        <p:spPr>
          <a:xfrm>
            <a:off x="1392360" y="0"/>
            <a:ext cx="1323832" cy="68767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62943F0-E6D4-C477-2999-8A14A39C5DD5}"/>
              </a:ext>
            </a:extLst>
          </p:cNvPr>
          <p:cNvSpPr txBox="1"/>
          <p:nvPr/>
        </p:nvSpPr>
        <p:spPr>
          <a:xfrm>
            <a:off x="407778" y="-935530"/>
            <a:ext cx="112585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masis MT Pro Black" panose="02040A04050005020304" pitchFamily="18" charset="0"/>
              </a:rPr>
              <a:t>COMENTARIO: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todos estos ejemplos, el objetivo principal es transmitir información precisa y clara sobre un tema específico, sin agregar opiniones personales o emociones.</a:t>
            </a:r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2237BDF-9B44-C62D-907F-1EB703BA04BB}"/>
              </a:ext>
            </a:extLst>
          </p:cNvPr>
          <p:cNvSpPr txBox="1"/>
          <p:nvPr/>
        </p:nvSpPr>
        <p:spPr>
          <a:xfrm>
            <a:off x="3223481" y="206133"/>
            <a:ext cx="62656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¿Por qué es importante dentro de la comunicación?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74B9E5A-D12E-0A4D-BE9F-5793CE0F06A2}"/>
              </a:ext>
            </a:extLst>
          </p:cNvPr>
          <p:cNvSpPr txBox="1"/>
          <p:nvPr/>
        </p:nvSpPr>
        <p:spPr>
          <a:xfrm>
            <a:off x="3223481" y="1705897"/>
            <a:ext cx="736885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importante dentro de la comunicación porque permite una transmisión efectiva de información sobre un tema específico. En muchos contextos profesionales y académicos, es esencial que la información se transmita de manera objetiva. La comunicación referencial ayuda a evitar malentendidos o confusiones, y permite que las personas comprendan mejor la información que se les presenta.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49EC653-21E6-2F87-0BB9-9B76B7F8657E}"/>
              </a:ext>
            </a:extLst>
          </p:cNvPr>
          <p:cNvSpPr/>
          <p:nvPr/>
        </p:nvSpPr>
        <p:spPr>
          <a:xfrm>
            <a:off x="1319294" y="-12352"/>
            <a:ext cx="1323832" cy="68767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DF0061F-257E-BD2C-CCB7-7CC3D52EA503}"/>
              </a:ext>
            </a:extLst>
          </p:cNvPr>
          <p:cNvSpPr txBox="1"/>
          <p:nvPr/>
        </p:nvSpPr>
        <p:spPr>
          <a:xfrm>
            <a:off x="6077" y="633100"/>
            <a:ext cx="1263233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</a:t>
            </a:r>
            <a:r>
              <a:rPr lang="es-MX" sz="800" dirty="0">
                <a:solidFill>
                  <a:schemeClr val="bg1"/>
                </a:solidFill>
                <a:latin typeface="Amasis MT Pro Black" panose="02040A04050005020304" pitchFamily="18" charset="0"/>
              </a:rPr>
              <a:t>comunicación referencial sirve para transmitir información precisa y clara sobre un tema específico. Este tipo de comunicación se enfoca en la transmisión de hechos, datos y detalles relevantes</a:t>
            </a:r>
            <a:endParaRPr lang="es-MX" sz="900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3B8ECBB-904E-3C23-B158-6139608B70EE}"/>
              </a:ext>
            </a:extLst>
          </p:cNvPr>
          <p:cNvSpPr txBox="1"/>
          <p:nvPr/>
        </p:nvSpPr>
        <p:spPr>
          <a:xfrm>
            <a:off x="-58956" y="287731"/>
            <a:ext cx="13911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</a:t>
            </a:r>
            <a:r>
              <a:rPr lang="es-MX" sz="1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Para qué sirve?</a:t>
            </a:r>
            <a:endParaRPr lang="es-MX" sz="900" b="1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BC82F4B-473E-C3A4-AC18-E7CCD9DC1089}"/>
              </a:ext>
            </a:extLst>
          </p:cNvPr>
          <p:cNvSpPr txBox="1"/>
          <p:nvPr/>
        </p:nvSpPr>
        <p:spPr>
          <a:xfrm>
            <a:off x="1571290" y="287731"/>
            <a:ext cx="1269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Características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F878564-597E-3778-AAB5-E57650260161}"/>
              </a:ext>
            </a:extLst>
          </p:cNvPr>
          <p:cNvSpPr txBox="1"/>
          <p:nvPr/>
        </p:nvSpPr>
        <p:spPr>
          <a:xfrm>
            <a:off x="1658884" y="832453"/>
            <a:ext cx="957718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00" dirty="0">
                <a:solidFill>
                  <a:schemeClr val="bg1"/>
                </a:solidFill>
                <a:latin typeface="Amasis MT Pro Black" panose="02040A04050005020304" pitchFamily="18" charset="0"/>
              </a:rPr>
              <a:t>En resumen, la </a:t>
            </a:r>
            <a:r>
              <a:rPr lang="es-MX" sz="600" dirty="0">
                <a:solidFill>
                  <a:schemeClr val="bg1"/>
                </a:solidFill>
                <a:latin typeface="Amasis MT Pro Black" panose="02040A04050005020304" pitchFamily="18" charset="0"/>
              </a:rPr>
              <a:t>comunicación referencial se caracteriza por ser objetiva, precisa, clara, concisa y relevante. Estas características son esenciales para una transmisión efectiva de información en contextos profesionales y académicos.</a:t>
            </a:r>
            <a:endParaRPr lang="es-MX" sz="500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8A15E64-7167-9EB2-6616-95D1FA4C09A6}"/>
              </a:ext>
            </a:extLst>
          </p:cNvPr>
          <p:cNvSpPr txBox="1"/>
          <p:nvPr/>
        </p:nvSpPr>
        <p:spPr>
          <a:xfrm>
            <a:off x="10942127" y="396033"/>
            <a:ext cx="1071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¿A qué elemento de la comunicación pertenece?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241C9C6-221D-7B3A-5CD9-E9C8F686F532}"/>
              </a:ext>
            </a:extLst>
          </p:cNvPr>
          <p:cNvSpPr txBox="1"/>
          <p:nvPr/>
        </p:nvSpPr>
        <p:spPr>
          <a:xfrm>
            <a:off x="10986448" y="1233320"/>
            <a:ext cx="12971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pertenece al contenido o mensaje de la comunicación, que es uno de los elementos principales del modelo de comunicación clásico.</a:t>
            </a:r>
          </a:p>
        </p:txBody>
      </p:sp>
    </p:spTree>
    <p:extLst>
      <p:ext uri="{BB962C8B-B14F-4D97-AF65-F5344CB8AC3E}">
        <p14:creationId xmlns:p14="http://schemas.microsoft.com/office/powerpoint/2010/main" val="3654034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animal&#10;&#10;Descripción generada automáticamente">
            <a:extLst>
              <a:ext uri="{FF2B5EF4-FFF2-40B4-BE49-F238E27FC236}">
                <a16:creationId xmlns:a16="http://schemas.microsoft.com/office/drawing/2014/main" id="{7081A123-6200-E8F3-2F02-30B27FEB8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37" y="-6913350"/>
            <a:ext cx="12192000" cy="6843742"/>
          </a:xfrm>
          <a:prstGeom prst="rect">
            <a:avLst/>
          </a:prstGeom>
        </p:spPr>
      </p:pic>
      <p:pic>
        <p:nvPicPr>
          <p:cNvPr id="33" name="Imagen 32" descr="Imagen que contiene animal&#10;&#10;Descripción generada automáticamente">
            <a:extLst>
              <a:ext uri="{FF2B5EF4-FFF2-40B4-BE49-F238E27FC236}">
                <a16:creationId xmlns:a16="http://schemas.microsoft.com/office/drawing/2014/main" id="{E71A6D66-1190-A1E5-4574-0FBF70EE6B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104"/>
          <a:stretch/>
        </p:blipFill>
        <p:spPr>
          <a:xfrm>
            <a:off x="-58956" y="-3473656"/>
            <a:ext cx="12192000" cy="3414741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A3087F71-21B8-7BCF-359E-C95275987C33}"/>
              </a:ext>
            </a:extLst>
          </p:cNvPr>
          <p:cNvSpPr txBox="1"/>
          <p:nvPr/>
        </p:nvSpPr>
        <p:spPr>
          <a:xfrm>
            <a:off x="201743" y="-6758789"/>
            <a:ext cx="11258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Amasis MT Pro Black" panose="02040A04050005020304" pitchFamily="18" charset="0"/>
              </a:rPr>
              <a:t>EJEMPLOS</a:t>
            </a: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7936413B-3E66-E216-A9B9-D101AB781933}"/>
              </a:ext>
            </a:extLst>
          </p:cNvPr>
          <p:cNvSpPr/>
          <p:nvPr/>
        </p:nvSpPr>
        <p:spPr>
          <a:xfrm>
            <a:off x="4838699" y="-6198345"/>
            <a:ext cx="2518019" cy="2459641"/>
          </a:xfrm>
          <a:prstGeom prst="ellipse">
            <a:avLst/>
          </a:prstGeo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300"/>
                      </a14:imgEffect>
                      <a14:imgEffect>
                        <a14:saturation sat="307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6FA0DF82-DD7C-50E4-C3E4-1B74012A3D19}"/>
              </a:ext>
            </a:extLst>
          </p:cNvPr>
          <p:cNvSpPr/>
          <p:nvPr/>
        </p:nvSpPr>
        <p:spPr>
          <a:xfrm>
            <a:off x="601840" y="-6182310"/>
            <a:ext cx="2530249" cy="2459641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894DC0DF-9F9C-500C-149F-99FED93844FF}"/>
              </a:ext>
            </a:extLst>
          </p:cNvPr>
          <p:cNvSpPr/>
          <p:nvPr/>
        </p:nvSpPr>
        <p:spPr>
          <a:xfrm>
            <a:off x="4655581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Un manual de instrucciones que describe los pasos necesarios para ensamblar un mueble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2CBC29C1-4157-5D05-B383-BDF8BB9CAF51}"/>
              </a:ext>
            </a:extLst>
          </p:cNvPr>
          <p:cNvSpPr/>
          <p:nvPr/>
        </p:nvSpPr>
        <p:spPr>
          <a:xfrm>
            <a:off x="8654662" y="-2746333"/>
            <a:ext cx="2875704" cy="147732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discurso político que presenta datos y estadísticas sobre un tema específico, como la economía o la educación.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D546A598-A98A-2F50-DD50-04CD3C3EAD99}"/>
              </a:ext>
            </a:extLst>
          </p:cNvPr>
          <p:cNvSpPr/>
          <p:nvPr/>
        </p:nvSpPr>
        <p:spPr>
          <a:xfrm>
            <a:off x="543358" y="-2850301"/>
            <a:ext cx="2875704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 informe financiero que presenta los ingresos y gastos de una empresa en un período determinado.</a:t>
            </a:r>
            <a:endParaRPr lang="es-ES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D1D5C3AC-74BD-324F-0205-B0C9BCC0BA03}"/>
              </a:ext>
            </a:extLst>
          </p:cNvPr>
          <p:cNvSpPr/>
          <p:nvPr/>
        </p:nvSpPr>
        <p:spPr>
          <a:xfrm>
            <a:off x="8833504" y="-6142563"/>
            <a:ext cx="2518019" cy="2459641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6BF5EB80-54C6-2332-941F-2B0D3327963E}"/>
              </a:ext>
            </a:extLst>
          </p:cNvPr>
          <p:cNvSpPr/>
          <p:nvPr/>
        </p:nvSpPr>
        <p:spPr>
          <a:xfrm>
            <a:off x="-17850" y="-18766"/>
            <a:ext cx="1218854" cy="69289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2E21B78B-540E-EFD2-7C9F-54AA74E75126}"/>
              </a:ext>
            </a:extLst>
          </p:cNvPr>
          <p:cNvSpPr/>
          <p:nvPr/>
        </p:nvSpPr>
        <p:spPr>
          <a:xfrm>
            <a:off x="3534771" y="-18765"/>
            <a:ext cx="8685515" cy="69463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555FBAF-4F2D-985D-4D87-834A7AB7A36D}"/>
              </a:ext>
            </a:extLst>
          </p:cNvPr>
          <p:cNvSpPr/>
          <p:nvPr/>
        </p:nvSpPr>
        <p:spPr>
          <a:xfrm>
            <a:off x="2419859" y="-18765"/>
            <a:ext cx="1114912" cy="694637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5CBD60CA-B206-48D2-E5A0-66775E826016}"/>
              </a:ext>
            </a:extLst>
          </p:cNvPr>
          <p:cNvSpPr/>
          <p:nvPr/>
        </p:nvSpPr>
        <p:spPr>
          <a:xfrm>
            <a:off x="1201004" y="-9383"/>
            <a:ext cx="1218855" cy="68767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62943F0-E6D4-C477-2999-8A14A39C5DD5}"/>
              </a:ext>
            </a:extLst>
          </p:cNvPr>
          <p:cNvSpPr txBox="1"/>
          <p:nvPr/>
        </p:nvSpPr>
        <p:spPr>
          <a:xfrm>
            <a:off x="407778" y="-935530"/>
            <a:ext cx="112585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masis MT Pro Black" panose="02040A04050005020304" pitchFamily="18" charset="0"/>
              </a:rPr>
              <a:t>COMENTARIO: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todos estos ejemplos, el objetivo principal es transmitir información precisa y clara sobre un tema específico, sin agregar opiniones personales o emociones.</a:t>
            </a:r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D505992-9EB7-8458-C1BD-4AB95DA68E16}"/>
              </a:ext>
            </a:extLst>
          </p:cNvPr>
          <p:cNvSpPr txBox="1"/>
          <p:nvPr/>
        </p:nvSpPr>
        <p:spPr>
          <a:xfrm>
            <a:off x="4037983" y="349545"/>
            <a:ext cx="59677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¿A qué elemento de la comunicación pertenece?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B35E42A-4397-F552-CE2C-31E016B120E3}"/>
              </a:ext>
            </a:extLst>
          </p:cNvPr>
          <p:cNvSpPr txBox="1"/>
          <p:nvPr/>
        </p:nvSpPr>
        <p:spPr>
          <a:xfrm>
            <a:off x="4037983" y="2034470"/>
            <a:ext cx="59677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pertenece al contenido o mensaje de la comunicación, que es uno de los elementos principales del modelo de comunicación clásico.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52DC35D-C6EE-B49B-C306-6B9D59D31098}"/>
              </a:ext>
            </a:extLst>
          </p:cNvPr>
          <p:cNvSpPr txBox="1"/>
          <p:nvPr/>
        </p:nvSpPr>
        <p:spPr>
          <a:xfrm>
            <a:off x="2419858" y="417138"/>
            <a:ext cx="1269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¿Por qué es importante dentro de la comunicación?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6297F47-447C-546C-1AB1-CAD3AD2771E6}"/>
              </a:ext>
            </a:extLst>
          </p:cNvPr>
          <p:cNvSpPr txBox="1"/>
          <p:nvPr/>
        </p:nvSpPr>
        <p:spPr>
          <a:xfrm>
            <a:off x="2419858" y="1280025"/>
            <a:ext cx="12362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comunicación referencial es importante dentro de la comunicación porque permite una transmisión efectiva de información sobre un tema específico. En muchos contextos profesionales y académicos, es esencial que la información se transmita de manera objetiva. La comunicación referencial ayuda a evitar malentendidos o confusiones, y permite que las personas comprendan mejor la información que se les presenta.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F22C92D-F7C4-0836-9658-C74B21EA3534}"/>
              </a:ext>
            </a:extLst>
          </p:cNvPr>
          <p:cNvSpPr txBox="1"/>
          <p:nvPr/>
        </p:nvSpPr>
        <p:spPr>
          <a:xfrm>
            <a:off x="1245241" y="417138"/>
            <a:ext cx="1269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Características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B9CE924-33C5-C7DA-92A7-5FB3C763C543}"/>
              </a:ext>
            </a:extLst>
          </p:cNvPr>
          <p:cNvSpPr txBox="1"/>
          <p:nvPr/>
        </p:nvSpPr>
        <p:spPr>
          <a:xfrm>
            <a:off x="1332835" y="961860"/>
            <a:ext cx="957718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00" dirty="0">
                <a:solidFill>
                  <a:schemeClr val="bg1"/>
                </a:solidFill>
                <a:latin typeface="Amasis MT Pro Black" panose="02040A04050005020304" pitchFamily="18" charset="0"/>
              </a:rPr>
              <a:t>En resumen, la </a:t>
            </a:r>
            <a:r>
              <a:rPr lang="es-MX" sz="600" dirty="0">
                <a:solidFill>
                  <a:schemeClr val="bg1"/>
                </a:solidFill>
                <a:latin typeface="Amasis MT Pro Black" panose="02040A04050005020304" pitchFamily="18" charset="0"/>
              </a:rPr>
              <a:t>comunicación referencial se caracteriza por ser objetiva, precisa, clara, concisa y relevante. Estas características son esenciales para una transmisión efectiva de información en contextos profesionales y académicos.</a:t>
            </a:r>
            <a:endParaRPr lang="es-MX" sz="500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B6123FF-6FD5-29A5-E1BF-9EEB99BCBDD8}"/>
              </a:ext>
            </a:extLst>
          </p:cNvPr>
          <p:cNvSpPr txBox="1"/>
          <p:nvPr/>
        </p:nvSpPr>
        <p:spPr>
          <a:xfrm>
            <a:off x="-7796" y="762507"/>
            <a:ext cx="1263233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dirty="0">
                <a:solidFill>
                  <a:schemeClr val="bg1"/>
                </a:solidFill>
                <a:latin typeface="Amasis MT Pro Black" panose="02040A04050005020304" pitchFamily="18" charset="0"/>
              </a:rPr>
              <a:t>La </a:t>
            </a:r>
            <a:r>
              <a:rPr lang="es-MX" sz="800" dirty="0">
                <a:solidFill>
                  <a:schemeClr val="bg1"/>
                </a:solidFill>
                <a:latin typeface="Amasis MT Pro Black" panose="02040A04050005020304" pitchFamily="18" charset="0"/>
              </a:rPr>
              <a:t>comunicación referencial sirve para transmitir información precisa y clara sobre un tema específico. Este tipo de comunicación se enfoca en la transmisión de hechos, datos y detalles relevantes</a:t>
            </a:r>
            <a:endParaRPr lang="es-MX" sz="900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97A1A9A-C552-6552-9F84-6335C90C8978}"/>
              </a:ext>
            </a:extLst>
          </p:cNvPr>
          <p:cNvSpPr txBox="1"/>
          <p:nvPr/>
        </p:nvSpPr>
        <p:spPr>
          <a:xfrm>
            <a:off x="-72829" y="417138"/>
            <a:ext cx="13911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¿</a:t>
            </a:r>
            <a:r>
              <a:rPr lang="es-MX" sz="1000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Para qué sirve?</a:t>
            </a:r>
            <a:endParaRPr lang="es-MX" sz="900" b="1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518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1979</Words>
  <Application>Microsoft Office PowerPoint</Application>
  <PresentationFormat>Panorámica</PresentationFormat>
  <Paragraphs>112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Amasis MT Pro Black</vt:lpstr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Julian Andres Florez Garzon</dc:creator>
  <cp:lastModifiedBy>Julian Andres Florez Garzon</cp:lastModifiedBy>
  <cp:revision>3</cp:revision>
  <dcterms:created xsi:type="dcterms:W3CDTF">2023-05-03T20:46:07Z</dcterms:created>
  <dcterms:modified xsi:type="dcterms:W3CDTF">2023-05-04T01:18:40Z</dcterms:modified>
</cp:coreProperties>
</file>

<file path=docProps/thumbnail.jpeg>
</file>